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57" r:id="rId3"/>
    <p:sldId id="258" r:id="rId4"/>
    <p:sldId id="281" r:id="rId5"/>
    <p:sldId id="282" r:id="rId6"/>
    <p:sldId id="283" r:id="rId7"/>
    <p:sldId id="285" r:id="rId8"/>
    <p:sldId id="290" r:id="rId9"/>
    <p:sldId id="291" r:id="rId10"/>
    <p:sldId id="292" r:id="rId11"/>
    <p:sldId id="289" r:id="rId12"/>
    <p:sldId id="293" r:id="rId13"/>
    <p:sldId id="294" r:id="rId14"/>
    <p:sldId id="295" r:id="rId15"/>
    <p:sldId id="265" r:id="rId16"/>
    <p:sldId id="279" r:id="rId17"/>
    <p:sldId id="296" r:id="rId18"/>
    <p:sldId id="297" r:id="rId19"/>
    <p:sldId id="298" r:id="rId20"/>
    <p:sldId id="259" r:id="rId21"/>
    <p:sldId id="26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B2B2"/>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02" d="100"/>
          <a:sy n="102" d="100"/>
        </p:scale>
        <p:origin x="138" y="3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3CDCE-6AE3-4868-A6A7-DC9386A3CB32}" type="datetimeFigureOut">
              <a:rPr lang="en-US" smtClean="0"/>
              <a:t>6/10/2021</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FB89DC-2DD7-4BC4-870C-18A93307BF30}" type="slidenum">
              <a:rPr lang="en-US" smtClean="0"/>
              <a:t>‹#›</a:t>
            </a:fld>
            <a:endParaRPr lang="en-US"/>
          </a:p>
        </p:txBody>
      </p:sp>
    </p:spTree>
    <p:extLst>
      <p:ext uri="{BB962C8B-B14F-4D97-AF65-F5344CB8AC3E}">
        <p14:creationId xmlns:p14="http://schemas.microsoft.com/office/powerpoint/2010/main" val="300299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tr-TR"/>
              <a:t>Asıl başlık stilini düzenlemek için tıklayın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11569B82-D436-4971-9035-AF4560DC1D64}" type="datetime1">
              <a:rPr lang="en-US" smtClean="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B21D29A-68AE-46DC-A2BC-946C328F5BDB}" type="datetime1">
              <a:rPr lang="en-US" smtClean="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DD71A21-0F16-4EE3-B595-C6DE0399F27F}" type="datetime1">
              <a:rPr lang="en-US" smtClean="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8446EC69-26BE-45F0-BB66-818E5DB7E1ED}" type="datetime1">
              <a:rPr lang="en-US" smtClean="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2A2F2A86-30FA-4E37-A8CF-30B38A2CC104}" type="datetime1">
              <a:rPr lang="en-US" smtClean="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FB8D07CC-1DEC-4BD5-8148-F528387EBB6B}" type="datetime1">
              <a:rPr lang="en-US" smtClean="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E48B82A-782D-40A2-9162-8D3CB9B4A046}" type="datetime1">
              <a:rPr lang="en-US" smtClean="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054518E-DA6C-4A77-B837-1DD00265882E}" type="datetime1">
              <a:rPr lang="en-US" smtClean="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FE29EDF-218D-4E2C-9A13-DE1F873BD9F5}" type="datetime1">
              <a:rPr lang="en-US" smtClean="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AE3E3F1-DCC5-4608-B67F-0D58A7CCC12B}" type="datetime1">
              <a:rPr lang="en-US" smtClean="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E0504325-DA4E-4610-964B-A327D29A7E33}" type="datetime1">
              <a:rPr lang="en-US" smtClean="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9B5BB0C-DBB9-423D-8E78-55EFB52B628C}" type="datetime1">
              <a:rPr lang="en-US" smtClean="0"/>
              <a:t>6/10/2021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6ADB6DB6-B633-4BFA-A3DC-C220FBB73565}" type="datetime1">
              <a:rPr lang="en-US" smtClean="0"/>
              <a:t>6/10/2021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0C5D2A-4C52-4E9A-9242-3EC9DCB4D234}" type="datetime1">
              <a:rPr lang="en-US" smtClean="0"/>
              <a:t>6/10/2021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tr-TR"/>
              <a:t>Asıl başlık stilini düzenlemek için tıklayın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13B3B7B-988C-47FF-A6DE-8CCFFEE8D75E}" type="datetime1">
              <a:rPr lang="en-US" smtClean="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A2103D3-6CA7-45AF-A2CC-94B170EBA5CB}" type="datetime1">
              <a:rPr lang="en-US" smtClean="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C7ECAB0-4377-48FF-9B33-884EB4FED13B}" type="datetime1">
              <a:rPr lang="en-US" smtClean="0"/>
              <a:t>6/10/2021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channel/UCIdYgV-XFjv9q0IHtzUTtQw" TargetMode="External"/><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youtube.com/bmdersleri"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youtube.com/bmdersleri" TargetMode="External"/><Relationship Id="rId5" Type="http://schemas.openxmlformats.org/officeDocument/2006/relationships/image" Target="../media/image2.png"/><Relationship Id="rId4" Type="http://schemas.openxmlformats.org/officeDocument/2006/relationships/hyperlink" Target="https://www.youtube.com/channel/UCIdYgV-XFjv9q0IHtzUTtQw"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channel/UCIdYgV-XFjv9q0IHtzUTtQw" TargetMode="External"/><Relationship Id="rId3" Type="http://schemas.openxmlformats.org/officeDocument/2006/relationships/hyperlink" Target="http://www.abdullahpazarbasi.com/yazilim/tasarim/abstract-class-ve-interface-arasindaki-farklar" TargetMode="External"/><Relationship Id="rId7" Type="http://schemas.openxmlformats.org/officeDocument/2006/relationships/image" Target="../media/image1.jpeg"/><Relationship Id="rId2" Type="http://schemas.openxmlformats.org/officeDocument/2006/relationships/hyperlink" Target="https://docs.microsoft.com/tr-tr/dotnet/csharp/language-reference/keywords/interface" TargetMode="External"/><Relationship Id="rId1" Type="http://schemas.openxmlformats.org/officeDocument/2006/relationships/slideLayout" Target="../slideLayouts/slideLayout2.xml"/><Relationship Id="rId6" Type="http://schemas.openxmlformats.org/officeDocument/2006/relationships/hyperlink" Target="https://www.youtube.com/watch?v=GyCTVZTIOKM" TargetMode="External"/><Relationship Id="rId5" Type="http://schemas.openxmlformats.org/officeDocument/2006/relationships/hyperlink" Target="https://bidb.itu.edu.tr/seyir-defteri/blog/2013/09/08/soyut-s%C4%B1n%C4%B1f-(abstract-class)" TargetMode="External"/><Relationship Id="rId10" Type="http://schemas.openxmlformats.org/officeDocument/2006/relationships/hyperlink" Target="http://youtube.com/bmdersleri" TargetMode="External"/><Relationship Id="rId4" Type="http://schemas.openxmlformats.org/officeDocument/2006/relationships/hyperlink" Target="https://medium.com/software-development-turkey/abstract-class-ve-interface-aras%C4%B1ndaki-farklar-nelerdir-3c0a4f956eba" TargetMode="External"/><Relationship Id="rId9"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channel/UCIdYgV-XFjv9q0IHtzUTtQw"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youtube.com/bmdersleri"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Köşeleri Yuvarlatılmış 5">
            <a:extLst>
              <a:ext uri="{FF2B5EF4-FFF2-40B4-BE49-F238E27FC236}">
                <a16:creationId xmlns:a16="http://schemas.microsoft.com/office/drawing/2014/main" id="{076FD396-29BE-4299-87ED-718DA102194B}"/>
              </a:ext>
            </a:extLst>
          </p:cNvPr>
          <p:cNvSpPr/>
          <p:nvPr/>
        </p:nvSpPr>
        <p:spPr>
          <a:xfrm>
            <a:off x="5947794" y="4370664"/>
            <a:ext cx="5972961" cy="223986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BA139C7-4FF9-4739-8B42-CEE441CD9363}"/>
              </a:ext>
            </a:extLst>
          </p:cNvPr>
          <p:cNvSpPr>
            <a:spLocks noGrp="1"/>
          </p:cNvSpPr>
          <p:nvPr>
            <p:ph type="ctrTitle"/>
          </p:nvPr>
        </p:nvSpPr>
        <p:spPr>
          <a:xfrm>
            <a:off x="1065219" y="2210378"/>
            <a:ext cx="10450398" cy="888718"/>
          </a:xfrm>
        </p:spPr>
        <p:txBody>
          <a:bodyPr>
            <a:normAutofit/>
          </a:bodyPr>
          <a:lstStyle/>
          <a:p>
            <a:pPr algn="ctr"/>
            <a:r>
              <a:rPr lang="tr-TR" sz="3600" b="1"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rPr>
              <a:t>C#’da</a:t>
            </a:r>
            <a:r>
              <a:rPr lang="tr-TR" sz="36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 </a:t>
            </a:r>
            <a:r>
              <a:rPr lang="tr-TR" sz="3600" b="1"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rPr>
              <a:t>Arayüz</a:t>
            </a:r>
            <a:r>
              <a:rPr lang="tr-TR" sz="36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a:t>
            </a:r>
            <a:r>
              <a:rPr lang="tr-TR" sz="3600" b="1"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rPr>
              <a:t>Interface</a:t>
            </a:r>
            <a:r>
              <a:rPr lang="tr-TR" sz="36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 Kullanımı</a:t>
            </a:r>
            <a:endParaRPr lang="en-US" sz="36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Slayt Numarası Yer Tutucusu 3">
            <a:extLst>
              <a:ext uri="{FF2B5EF4-FFF2-40B4-BE49-F238E27FC236}">
                <a16:creationId xmlns:a16="http://schemas.microsoft.com/office/drawing/2014/main" id="{EF0C1E0F-E3F3-485B-B968-94C7F3058E4B}"/>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
        <p:nvSpPr>
          <p:cNvPr id="7" name="Alt Başlık 2">
            <a:extLst>
              <a:ext uri="{FF2B5EF4-FFF2-40B4-BE49-F238E27FC236}">
                <a16:creationId xmlns:a16="http://schemas.microsoft.com/office/drawing/2014/main" id="{ABB297CB-A6C7-4031-8C8E-CA95B981B15B}"/>
              </a:ext>
            </a:extLst>
          </p:cNvPr>
          <p:cNvSpPr txBox="1">
            <a:spLocks/>
          </p:cNvSpPr>
          <p:nvPr/>
        </p:nvSpPr>
        <p:spPr>
          <a:xfrm>
            <a:off x="6421677" y="4712102"/>
            <a:ext cx="5499078" cy="20158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tr-TR" dirty="0">
                <a:solidFill>
                  <a:schemeClr val="tx1"/>
                </a:solidFill>
              </a:rPr>
              <a:t>Hazırlayan ve Sunan: </a:t>
            </a:r>
            <a:r>
              <a:rPr lang="tr-TR" b="1" dirty="0" smtClean="0">
                <a:solidFill>
                  <a:schemeClr val="tx1"/>
                </a:solidFill>
              </a:rPr>
              <a:t>Ahmet Gürsel 2011404001</a:t>
            </a:r>
            <a:endParaRPr lang="tr-TR" b="1" dirty="0">
              <a:solidFill>
                <a:schemeClr val="tx1"/>
              </a:solidFill>
            </a:endParaRPr>
          </a:p>
          <a:p>
            <a:r>
              <a:rPr lang="tr-TR" dirty="0">
                <a:solidFill>
                  <a:schemeClr val="tx1"/>
                </a:solidFill>
              </a:rPr>
              <a:t>Tarih                            : </a:t>
            </a:r>
            <a:r>
              <a:rPr lang="tr-TR" dirty="0" smtClean="0">
                <a:solidFill>
                  <a:schemeClr val="tx1"/>
                </a:solidFill>
              </a:rPr>
              <a:t>10/06/2021</a:t>
            </a:r>
            <a:endParaRPr lang="tr-TR" dirty="0">
              <a:solidFill>
                <a:schemeClr val="tx1"/>
              </a:solidFill>
            </a:endParaRPr>
          </a:p>
          <a:p>
            <a:r>
              <a:rPr lang="tr-TR" dirty="0">
                <a:solidFill>
                  <a:schemeClr val="tx1"/>
                </a:solidFill>
              </a:rPr>
              <a:t>Sürüm                         : </a:t>
            </a:r>
            <a:r>
              <a:rPr lang="tr-TR" dirty="0" smtClean="0">
                <a:solidFill>
                  <a:schemeClr val="tx1"/>
                </a:solidFill>
              </a:rPr>
              <a:t>v2</a:t>
            </a:r>
            <a:endParaRPr lang="tr-TR" dirty="0">
              <a:solidFill>
                <a:schemeClr val="tx1"/>
              </a:solidFill>
            </a:endParaRPr>
          </a:p>
          <a:p>
            <a:r>
              <a:rPr lang="tr-TR" dirty="0">
                <a:solidFill>
                  <a:schemeClr val="tx1"/>
                </a:solidFill>
              </a:rPr>
              <a:t>Ders Yürütücüsü        : Doç. Dr. İsmail KIRBAŞ </a:t>
            </a:r>
            <a:endParaRPr lang="en-US" dirty="0">
              <a:solidFill>
                <a:schemeClr val="tx1"/>
              </a:solidFill>
            </a:endParaRPr>
          </a:p>
        </p:txBody>
      </p:sp>
      <p:pic>
        <p:nvPicPr>
          <p:cNvPr id="2056" name="Picture 8" descr="Kurumsal Kimlik | Burdur Mehmet Akif Ersoy Üniversitesi">
            <a:extLst>
              <a:ext uri="{FF2B5EF4-FFF2-40B4-BE49-F238E27FC236}">
                <a16:creationId xmlns:a16="http://schemas.microsoft.com/office/drawing/2014/main" id="{E2792D4B-1016-4ED8-9CF3-B4FFBE7AB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4951722" y="179000"/>
            <a:ext cx="1992144" cy="685387"/>
          </a:xfrm>
          <a:prstGeom prst="rect">
            <a:avLst/>
          </a:prstGeom>
          <a:noFill/>
          <a:extLst>
            <a:ext uri="{909E8E84-426E-40DD-AFC4-6F175D3DCCD1}">
              <a14:hiddenFill xmlns:a14="http://schemas.microsoft.com/office/drawing/2010/main">
                <a:solidFill>
                  <a:srgbClr val="FFFFFF"/>
                </a:solidFill>
              </a14:hiddenFill>
            </a:ext>
          </a:extLst>
        </p:spPr>
      </p:pic>
      <p:sp>
        <p:nvSpPr>
          <p:cNvPr id="13" name="Alt Başlık 2">
            <a:extLst>
              <a:ext uri="{FF2B5EF4-FFF2-40B4-BE49-F238E27FC236}">
                <a16:creationId xmlns:a16="http://schemas.microsoft.com/office/drawing/2014/main" id="{49E0EA79-140A-465A-BD6F-C58E011B4CAE}"/>
              </a:ext>
            </a:extLst>
          </p:cNvPr>
          <p:cNvSpPr txBox="1">
            <a:spLocks/>
          </p:cNvSpPr>
          <p:nvPr/>
        </p:nvSpPr>
        <p:spPr>
          <a:xfrm>
            <a:off x="3854741" y="965324"/>
            <a:ext cx="4186106" cy="1126283"/>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tr-TR" b="1" dirty="0">
                <a:ln/>
                <a:solidFill>
                  <a:schemeClr val="accent3"/>
                </a:solidFill>
              </a:rPr>
              <a:t>Nesneye Dayalı Programlama Dersi</a:t>
            </a:r>
            <a:endParaRPr lang="en-US" b="1" dirty="0">
              <a:ln/>
              <a:solidFill>
                <a:schemeClr val="accent3"/>
              </a:solidFill>
            </a:endParaRPr>
          </a:p>
        </p:txBody>
      </p:sp>
      <p:pic>
        <p:nvPicPr>
          <p:cNvPr id="5" name="Resim 4">
            <a:hlinkClick r:id="rId3"/>
            <a:extLst>
              <a:ext uri="{FF2B5EF4-FFF2-40B4-BE49-F238E27FC236}">
                <a16:creationId xmlns:a16="http://schemas.microsoft.com/office/drawing/2014/main" id="{EED764AF-282C-4771-8AA0-42C0A63C7DC7}"/>
              </a:ext>
            </a:extLst>
          </p:cNvPr>
          <p:cNvPicPr>
            <a:picLocks noChangeAspect="1"/>
          </p:cNvPicPr>
          <p:nvPr/>
        </p:nvPicPr>
        <p:blipFill>
          <a:blip r:embed="rId4"/>
          <a:stretch>
            <a:fillRect/>
          </a:stretch>
        </p:blipFill>
        <p:spPr>
          <a:xfrm>
            <a:off x="810778" y="-55368"/>
            <a:ext cx="1778435" cy="1633526"/>
          </a:xfrm>
          <a:prstGeom prst="rect">
            <a:avLst/>
          </a:prstGeom>
        </p:spPr>
      </p:pic>
      <p:sp>
        <p:nvSpPr>
          <p:cNvPr id="8" name="Dikdörtgen 7">
            <a:extLst>
              <a:ext uri="{FF2B5EF4-FFF2-40B4-BE49-F238E27FC236}">
                <a16:creationId xmlns:a16="http://schemas.microsoft.com/office/drawing/2014/main" id="{1E4F3095-F1B4-404E-8096-C524CBBDD076}"/>
              </a:ext>
            </a:extLst>
          </p:cNvPr>
          <p:cNvSpPr/>
          <p:nvPr/>
        </p:nvSpPr>
        <p:spPr>
          <a:xfrm>
            <a:off x="399582" y="1366436"/>
            <a:ext cx="2772989" cy="276999"/>
          </a:xfrm>
          <a:prstGeom prst="rect">
            <a:avLst/>
          </a:prstGeom>
          <a:noFill/>
        </p:spPr>
        <p:txBody>
          <a:bodyPr wrap="square" lIns="91440" tIns="45720" rIns="91440" bIns="45720">
            <a:spAutoFit/>
          </a:bodyPr>
          <a:lstStyle/>
          <a:p>
            <a:pPr algn="ctr"/>
            <a:r>
              <a:rPr lang="tr-TR" sz="1200" b="0" cap="none" spc="0" dirty="0">
                <a:ln w="0"/>
                <a:effectLst>
                  <a:outerShdw blurRad="38100" dist="19050" dir="2700000" algn="tl" rotWithShape="0">
                    <a:schemeClr val="dk1">
                      <a:alpha val="40000"/>
                    </a:schemeClr>
                  </a:outerShdw>
                </a:effectLst>
                <a:hlinkClick r:id="rId5">
                  <a:extLst>
                    <a:ext uri="{A12FA001-AC4F-418D-AE19-62706E023703}">
                      <ahyp:hlinkClr xmlns:ahyp="http://schemas.microsoft.com/office/drawing/2018/hyperlinkcolor" xmlns="" val="tx"/>
                    </a:ext>
                  </a:extLst>
                </a:hlinkClick>
              </a:rPr>
              <a:t>http://youtube.com/bmdersleri</a:t>
            </a:r>
            <a:endParaRPr lang="tr-TR" sz="1200" b="0" cap="none" spc="0" dirty="0">
              <a:ln w="0"/>
              <a:effectLst>
                <a:outerShdw blurRad="38100" dist="19050" dir="2700000" algn="tl" rotWithShape="0">
                  <a:schemeClr val="dk1">
                    <a:alpha val="40000"/>
                  </a:schemeClr>
                </a:outerShdw>
              </a:effectLst>
            </a:endParaRPr>
          </a:p>
        </p:txBody>
      </p:sp>
      <p:pic>
        <p:nvPicPr>
          <p:cNvPr id="1026" name="Picture 2" descr="Object Oriented Programming: A curated set of resources">
            <a:extLst>
              <a:ext uri="{FF2B5EF4-FFF2-40B4-BE49-F238E27FC236}">
                <a16:creationId xmlns:a16="http://schemas.microsoft.com/office/drawing/2014/main" id="{A2F27DDA-67C0-41CC-BD3F-EBB74DA685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570"/>
          <a:stretch/>
        </p:blipFill>
        <p:spPr bwMode="auto">
          <a:xfrm>
            <a:off x="9306374" y="212981"/>
            <a:ext cx="2559953" cy="18224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9C97840F-45F2-4B61-ACA8-042E075CB659}"/>
              </a:ext>
            </a:extLst>
          </p:cNvPr>
          <p:cNvPicPr>
            <a:picLocks noChangeAspect="1" noChangeArrowheads="1"/>
          </p:cNvPicPr>
          <p:nvPr/>
        </p:nvPicPr>
        <p:blipFill>
          <a:blip r:embed="rId7"/>
          <a:srcRect t="3201" b="3201"/>
          <a:stretch/>
        </p:blipFill>
        <p:spPr bwMode="auto">
          <a:xfrm>
            <a:off x="1866004" y="4326316"/>
            <a:ext cx="3731713" cy="2328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613753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err="1"/>
              <a:t>Arayüz</a:t>
            </a:r>
            <a:r>
              <a:rPr lang="tr-TR" dirty="0"/>
              <a:t> ve Soyut Sınıf Farkları Nelerdir?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5370015" cy="4589387"/>
          </a:xfrm>
        </p:spPr>
        <p:txBody>
          <a:bodyPr>
            <a:normAutofit/>
          </a:bodyPr>
          <a:lstStyle/>
          <a:p>
            <a:pPr algn="just"/>
            <a:r>
              <a:rPr lang="tr-TR" dirty="0" err="1"/>
              <a:t>Arayüz</a:t>
            </a:r>
            <a:r>
              <a:rPr lang="en-US" dirty="0"/>
              <a:t> </a:t>
            </a:r>
            <a:r>
              <a:rPr lang="en-US" dirty="0" err="1"/>
              <a:t>ve</a:t>
            </a:r>
            <a:r>
              <a:rPr lang="en-US" dirty="0"/>
              <a:t> </a:t>
            </a:r>
            <a:r>
              <a:rPr lang="tr-TR" dirty="0"/>
              <a:t>soyut sınıflar </a:t>
            </a:r>
            <a:r>
              <a:rPr lang="en-US" b="1" dirty="0"/>
              <a:t>new</a:t>
            </a:r>
            <a:r>
              <a:rPr lang="en-US" dirty="0"/>
              <a:t> </a:t>
            </a:r>
            <a:r>
              <a:rPr lang="tr-TR" dirty="0"/>
              <a:t>anahtar sözcüğü ile oluşturulamazlar</a:t>
            </a:r>
            <a:r>
              <a:rPr lang="en-US" dirty="0"/>
              <a:t>.</a:t>
            </a:r>
            <a:endParaRPr lang="tr-TR" dirty="0"/>
          </a:p>
          <a:p>
            <a:pPr algn="just"/>
            <a:endParaRPr lang="tr-TR" dirty="0"/>
          </a:p>
          <a:p>
            <a:pPr algn="just"/>
            <a:r>
              <a:rPr lang="tr-TR" dirty="0"/>
              <a:t>Soyut sınıflar içerisinde metot gövdeleri tanımlanıp özellik değerleri ayarlandığı için genellikle sonradan üzerine ek geliştirme yapmak</a:t>
            </a:r>
            <a:r>
              <a:rPr lang="en-US" dirty="0"/>
              <a:t> </a:t>
            </a:r>
            <a:r>
              <a:rPr lang="tr-TR" dirty="0"/>
              <a:t>için</a:t>
            </a:r>
            <a:r>
              <a:rPr lang="en-US" dirty="0"/>
              <a:t> </a:t>
            </a:r>
            <a:r>
              <a:rPr lang="tr-TR" dirty="0"/>
              <a:t>kullanılır ama</a:t>
            </a:r>
            <a:r>
              <a:rPr lang="en-US" dirty="0"/>
              <a:t> </a:t>
            </a:r>
            <a:r>
              <a:rPr lang="tr-TR" dirty="0" err="1"/>
              <a:t>arayüzde</a:t>
            </a:r>
            <a:r>
              <a:rPr lang="en-US" dirty="0"/>
              <a:t> </a:t>
            </a:r>
            <a:r>
              <a:rPr lang="tr-TR" dirty="0"/>
              <a:t>değer atanamadığı için</a:t>
            </a:r>
            <a:r>
              <a:rPr lang="en-US" dirty="0"/>
              <a:t> </a:t>
            </a:r>
            <a:r>
              <a:rPr lang="tr-TR" dirty="0"/>
              <a:t>tamamen</a:t>
            </a:r>
            <a:r>
              <a:rPr lang="en-US" dirty="0"/>
              <a:t> </a:t>
            </a:r>
            <a:r>
              <a:rPr lang="tr-TR" dirty="0" err="1"/>
              <a:t>arayüz</a:t>
            </a:r>
            <a:r>
              <a:rPr lang="en-US" dirty="0"/>
              <a:t> </a:t>
            </a:r>
            <a:r>
              <a:rPr lang="tr-TR" dirty="0"/>
              <a:t>üzerinden</a:t>
            </a:r>
            <a:r>
              <a:rPr lang="en-US" dirty="0"/>
              <a:t> </a:t>
            </a:r>
            <a:r>
              <a:rPr lang="tr-TR" dirty="0"/>
              <a:t>tüm üyelerin </a:t>
            </a:r>
            <a:r>
              <a:rPr lang="tr-TR" dirty="0" err="1"/>
              <a:t>implementasyonu</a:t>
            </a:r>
            <a:r>
              <a:rPr lang="tr-TR" dirty="0"/>
              <a:t> yapılarak</a:t>
            </a:r>
            <a:r>
              <a:rPr lang="en-US" dirty="0"/>
              <a:t> </a:t>
            </a:r>
            <a:r>
              <a:rPr lang="tr-TR" dirty="0"/>
              <a:t>sıfırdan</a:t>
            </a:r>
            <a:r>
              <a:rPr lang="en-US" dirty="0"/>
              <a:t> </a:t>
            </a:r>
            <a:r>
              <a:rPr lang="tr-TR" dirty="0"/>
              <a:t>geliştirmeler</a:t>
            </a:r>
            <a:r>
              <a:rPr lang="en-US" dirty="0"/>
              <a:t> </a:t>
            </a:r>
            <a:r>
              <a:rPr lang="tr-TR" dirty="0"/>
              <a:t>yapılması</a:t>
            </a:r>
            <a:r>
              <a:rPr lang="en-US" dirty="0"/>
              <a:t> </a:t>
            </a:r>
            <a:r>
              <a:rPr lang="tr-TR" dirty="0"/>
              <a:t>gereken</a:t>
            </a:r>
            <a:r>
              <a:rPr lang="en-US" dirty="0"/>
              <a:t> </a:t>
            </a:r>
            <a:r>
              <a:rPr lang="tr-TR" dirty="0"/>
              <a:t>durumlarda kullanılır</a:t>
            </a:r>
            <a:r>
              <a:rPr lang="en-US" dirty="0"/>
              <a:t>.</a:t>
            </a:r>
            <a:endParaRPr lang="tr-TR"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984" y="1744294"/>
            <a:ext cx="5038628" cy="4589392"/>
          </a:xfrm>
          <a:prstGeom prst="rect">
            <a:avLst/>
          </a:prstGeom>
        </p:spPr>
      </p:pic>
    </p:spTree>
    <p:extLst>
      <p:ext uri="{BB962C8B-B14F-4D97-AF65-F5344CB8AC3E}">
        <p14:creationId xmlns:p14="http://schemas.microsoft.com/office/powerpoint/2010/main" val="108361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40404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err="1"/>
              <a:t>Arayüz</a:t>
            </a:r>
            <a:r>
              <a:rPr lang="tr-TR" dirty="0"/>
              <a:t> ve Soyut Sınıf Farkları Nelerdir?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5370015" cy="4589387"/>
          </a:xfrm>
        </p:spPr>
        <p:txBody>
          <a:bodyPr>
            <a:normAutofit/>
          </a:bodyPr>
          <a:lstStyle/>
          <a:p>
            <a:pPr algn="just"/>
            <a:r>
              <a:rPr lang="tr-TR" dirty="0"/>
              <a:t>Soyut sınıflar statik metotlar içerebilir fakat </a:t>
            </a:r>
            <a:r>
              <a:rPr lang="tr-TR" dirty="0" err="1"/>
              <a:t>arayüzler</a:t>
            </a:r>
            <a:r>
              <a:rPr lang="tr-TR" dirty="0"/>
              <a:t> </a:t>
            </a:r>
            <a:r>
              <a:rPr lang="tr-TR" b="1" dirty="0" err="1"/>
              <a:t>override</a:t>
            </a:r>
            <a:r>
              <a:rPr lang="tr-TR" b="1" dirty="0"/>
              <a:t>(geçersiz kılma)</a:t>
            </a:r>
            <a:r>
              <a:rPr lang="tr-TR" dirty="0"/>
              <a:t> edilebilir statik metot içermez</a:t>
            </a:r>
            <a:r>
              <a:rPr lang="tr-TR" dirty="0" smtClean="0"/>
              <a:t>.</a:t>
            </a:r>
          </a:p>
          <a:p>
            <a:pPr algn="just"/>
            <a:endParaRPr lang="tr-TR" dirty="0"/>
          </a:p>
          <a:p>
            <a:pPr algn="just"/>
            <a:r>
              <a:rPr lang="tr-TR" dirty="0"/>
              <a:t>Soyut sınıflar </a:t>
            </a:r>
            <a:r>
              <a:rPr lang="tr-TR" b="1" dirty="0"/>
              <a:t>kurucu(</a:t>
            </a:r>
            <a:r>
              <a:rPr lang="tr-TR" b="1" dirty="0" err="1"/>
              <a:t>constructor</a:t>
            </a:r>
            <a:r>
              <a:rPr lang="tr-TR" b="1" dirty="0"/>
              <a:t>) </a:t>
            </a:r>
            <a:r>
              <a:rPr lang="tr-TR" dirty="0"/>
              <a:t>ve </a:t>
            </a:r>
            <a:r>
              <a:rPr lang="tr-TR" b="1" dirty="0"/>
              <a:t>yıkıcı(</a:t>
            </a:r>
            <a:r>
              <a:rPr lang="tr-TR" b="1" dirty="0" err="1"/>
              <a:t>destructor</a:t>
            </a:r>
            <a:r>
              <a:rPr lang="tr-TR" b="1" dirty="0"/>
              <a:t>)</a:t>
            </a:r>
            <a:r>
              <a:rPr lang="tr-TR" dirty="0"/>
              <a:t> içerebilir. </a:t>
            </a:r>
            <a:r>
              <a:rPr lang="tr-TR" dirty="0" err="1"/>
              <a:t>Arayüzler</a:t>
            </a:r>
            <a:r>
              <a:rPr lang="tr-TR" dirty="0"/>
              <a:t> ise </a:t>
            </a:r>
            <a:r>
              <a:rPr lang="tr-TR" b="1" dirty="0"/>
              <a:t>kurucu </a:t>
            </a:r>
            <a:r>
              <a:rPr lang="tr-TR" dirty="0"/>
              <a:t>veya</a:t>
            </a:r>
            <a:r>
              <a:rPr lang="tr-TR" b="1" dirty="0"/>
              <a:t> yıkıcı </a:t>
            </a:r>
            <a:r>
              <a:rPr lang="tr-TR" dirty="0"/>
              <a:t>içeremez. Ancak imzalarını içerebilir.</a:t>
            </a:r>
          </a:p>
          <a:p>
            <a:pPr algn="just"/>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985" y="1744295"/>
            <a:ext cx="5038627" cy="4589391"/>
          </a:xfrm>
          <a:prstGeom prst="rect">
            <a:avLst/>
          </a:prstGeom>
        </p:spPr>
      </p:pic>
    </p:spTree>
    <p:extLst>
      <p:ext uri="{BB962C8B-B14F-4D97-AF65-F5344CB8AC3E}">
        <p14:creationId xmlns:p14="http://schemas.microsoft.com/office/powerpoint/2010/main" val="39535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9"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40404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err="1"/>
              <a:t>Arayüz</a:t>
            </a:r>
            <a:r>
              <a:rPr lang="tr-TR" dirty="0"/>
              <a:t> Örnek Uygulama - 1</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5370015" cy="4589387"/>
          </a:xfrm>
        </p:spPr>
        <p:txBody>
          <a:bodyPr>
            <a:normAutofit/>
          </a:bodyPr>
          <a:lstStyle/>
          <a:p>
            <a:pPr algn="just"/>
            <a:r>
              <a:rPr lang="tr-TR" dirty="0"/>
              <a:t>Bir örnek ile </a:t>
            </a:r>
            <a:r>
              <a:rPr lang="tr-TR" dirty="0" err="1"/>
              <a:t>arayüz</a:t>
            </a:r>
            <a:r>
              <a:rPr lang="tr-TR" dirty="0"/>
              <a:t> kavramını kodlar üzerinde inceleyelim. Örnek olarak elimizde bir </a:t>
            </a:r>
            <a:r>
              <a:rPr lang="tr-TR" b="1" dirty="0" err="1"/>
              <a:t>CustomerManager</a:t>
            </a:r>
            <a:r>
              <a:rPr lang="tr-TR" dirty="0"/>
              <a:t> sınıfı var. Bu sınıf müşterilerle ilgili işlemleri iç katmanında yapacak sınıfa verdiğimiz isimdir. Bu sınıf içerisine müşteri ekleme için bir operasyon yazıyoruz.</a:t>
            </a:r>
          </a:p>
          <a:p>
            <a:pPr marL="0" indent="0" algn="just">
              <a:buNone/>
            </a:pPr>
            <a:endParaRPr lang="tr-TR" dirty="0"/>
          </a:p>
          <a:p>
            <a:pPr algn="just"/>
            <a:r>
              <a:rPr lang="tr-TR" dirty="0"/>
              <a:t>Bu örnekte müşterilerimizi farklı regülasyonlara göre eklemek istiyoruz. Bunun için </a:t>
            </a:r>
            <a:r>
              <a:rPr lang="tr-TR" b="1" dirty="0" err="1"/>
              <a:t>Add</a:t>
            </a:r>
            <a:r>
              <a:rPr lang="tr-TR" dirty="0"/>
              <a:t> operasyonunun içerisinde farklı karar mekanizmaları oluşturmamız gerekebilir. Bu proje büyüklüğüne göre yönetilebilmesi zor bir hal alabilir. </a:t>
            </a: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984" y="1744294"/>
            <a:ext cx="5040000" cy="2026980"/>
          </a:xfrm>
          <a:prstGeom prst="rect">
            <a:avLst/>
          </a:prstGeom>
        </p:spPr>
      </p:pic>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5983" y="4251489"/>
            <a:ext cx="5040000" cy="2082733"/>
          </a:xfrm>
          <a:prstGeom prst="rect">
            <a:avLst/>
          </a:prstGeom>
        </p:spPr>
      </p:pic>
    </p:spTree>
    <p:extLst>
      <p:ext uri="{BB962C8B-B14F-4D97-AF65-F5344CB8AC3E}">
        <p14:creationId xmlns:p14="http://schemas.microsoft.com/office/powerpoint/2010/main" val="335411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dissolve">
                                      <p:cBhvr>
                                        <p:cTn id="14"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dissolve">
                                      <p:cBhvr>
                                        <p:cTn id="24"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404040"/>
                                      </p:to>
                                    </p:animClr>
                                  </p:sub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anim calcmode="lin" valueType="num">
                                      <p:cBhvr>
                                        <p:cTn id="28" dur="500" fill="hold"/>
                                        <p:tgtEl>
                                          <p:spTgt spid="7"/>
                                        </p:tgtEl>
                                        <p:attrNameLst>
                                          <p:attrName>ppt_x</p:attrName>
                                        </p:attrNameLst>
                                      </p:cBhvr>
                                      <p:tavLst>
                                        <p:tav tm="0">
                                          <p:val>
                                            <p:strVal val="#ppt_x"/>
                                          </p:val>
                                        </p:tav>
                                        <p:tav tm="100000">
                                          <p:val>
                                            <p:strVal val="#ppt_x"/>
                                          </p:val>
                                        </p:tav>
                                      </p:tavLst>
                                    </p:anim>
                                    <p:anim calcmode="lin" valueType="num">
                                      <p:cBhvr>
                                        <p:cTn id="2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err="1"/>
              <a:t>Arayüz</a:t>
            </a:r>
            <a:r>
              <a:rPr lang="tr-TR" dirty="0"/>
              <a:t> Örnek Uygulama - 1</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5370015" cy="4589387"/>
          </a:xfrm>
        </p:spPr>
        <p:txBody>
          <a:bodyPr>
            <a:normAutofit/>
          </a:bodyPr>
          <a:lstStyle/>
          <a:p>
            <a:pPr algn="just"/>
            <a:r>
              <a:rPr lang="tr-TR" dirty="0"/>
              <a:t>Bu işlemi yönetmek için bir </a:t>
            </a:r>
            <a:r>
              <a:rPr lang="tr-TR" dirty="0" err="1"/>
              <a:t>arayüz</a:t>
            </a:r>
            <a:r>
              <a:rPr lang="tr-TR" dirty="0"/>
              <a:t> oluşturabiliriz. Bu sayede kodun yönetilebilirlik ve okunabilirliğini arttırabiliriz ve sürdürülebilir kod oluşturabiliriz.</a:t>
            </a:r>
          </a:p>
          <a:p>
            <a:pPr algn="just"/>
            <a:endParaRPr lang="tr-TR" dirty="0"/>
          </a:p>
          <a:p>
            <a:pPr algn="just"/>
            <a:endParaRPr lang="tr-TR" dirty="0"/>
          </a:p>
          <a:p>
            <a:pPr algn="just"/>
            <a:endParaRPr lang="tr-TR" dirty="0"/>
          </a:p>
          <a:p>
            <a:pPr algn="just"/>
            <a:r>
              <a:rPr lang="tr-TR" dirty="0"/>
              <a:t>Oluşturduğumuz bu </a:t>
            </a:r>
            <a:r>
              <a:rPr lang="tr-TR" b="1" dirty="0" err="1"/>
              <a:t>IRegulation</a:t>
            </a:r>
            <a:r>
              <a:rPr lang="tr-TR" dirty="0"/>
              <a:t> </a:t>
            </a:r>
            <a:r>
              <a:rPr lang="tr-TR" dirty="0" err="1"/>
              <a:t>arayüzünü</a:t>
            </a:r>
            <a:r>
              <a:rPr lang="tr-TR" dirty="0"/>
              <a:t> </a:t>
            </a:r>
            <a:r>
              <a:rPr lang="tr-TR" b="1" dirty="0" err="1"/>
              <a:t>CustomerManager</a:t>
            </a:r>
            <a:r>
              <a:rPr lang="tr-TR" dirty="0"/>
              <a:t> sınıfımızın içerisine ekliyoruz.</a:t>
            </a: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9" name="Resim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983" y="1739218"/>
            <a:ext cx="5038629" cy="2032056"/>
          </a:xfrm>
          <a:prstGeom prst="rect">
            <a:avLst/>
          </a:prstGeom>
        </p:spPr>
      </p:pic>
      <p:pic>
        <p:nvPicPr>
          <p:cNvPr id="10" name="Resi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4251489"/>
            <a:ext cx="5027612" cy="2082198"/>
          </a:xfrm>
          <a:prstGeom prst="rect">
            <a:avLst/>
          </a:prstGeom>
        </p:spPr>
      </p:pic>
    </p:spTree>
    <p:extLst>
      <p:ext uri="{BB962C8B-B14F-4D97-AF65-F5344CB8AC3E}">
        <p14:creationId xmlns:p14="http://schemas.microsoft.com/office/powerpoint/2010/main" val="332109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par>
                                <p:cTn id="8" presetID="42"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404040"/>
                                      </p:to>
                                    </p:animClr>
                                  </p:subTnLst>
                                </p:cTn>
                              </p:par>
                              <p:par>
                                <p:cTn id="18" presetID="42"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anim calcmode="lin" valueType="num">
                                      <p:cBhvr>
                                        <p:cTn id="21" dur="500" fill="hold"/>
                                        <p:tgtEl>
                                          <p:spTgt spid="10"/>
                                        </p:tgtEl>
                                        <p:attrNameLst>
                                          <p:attrName>ppt_x</p:attrName>
                                        </p:attrNameLst>
                                      </p:cBhvr>
                                      <p:tavLst>
                                        <p:tav tm="0">
                                          <p:val>
                                            <p:strVal val="#ppt_x"/>
                                          </p:val>
                                        </p:tav>
                                        <p:tav tm="100000">
                                          <p:val>
                                            <p:strVal val="#ppt_x"/>
                                          </p:val>
                                        </p:tav>
                                      </p:tavLst>
                                    </p:anim>
                                    <p:anim calcmode="lin" valueType="num">
                                      <p:cBhvr>
                                        <p:cTn id="22"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err="1"/>
              <a:t>Arayüz</a:t>
            </a:r>
            <a:r>
              <a:rPr lang="tr-TR" dirty="0"/>
              <a:t> Örnek Uygulama - 1</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5370015" cy="4589387"/>
          </a:xfrm>
        </p:spPr>
        <p:txBody>
          <a:bodyPr>
            <a:normAutofit/>
          </a:bodyPr>
          <a:lstStyle/>
          <a:p>
            <a:pPr algn="just"/>
            <a:r>
              <a:rPr lang="tr-TR" dirty="0"/>
              <a:t>Şimdi yapacağımız </a:t>
            </a:r>
            <a:r>
              <a:rPr lang="tr-TR" b="1" dirty="0" err="1"/>
              <a:t>Add</a:t>
            </a:r>
            <a:r>
              <a:rPr lang="tr-TR" dirty="0"/>
              <a:t> operasyonunda kullanacağımız 2 adet regülasyon </a:t>
            </a:r>
            <a:r>
              <a:rPr lang="tr-TR" dirty="0" err="1"/>
              <a:t>implementasyonunu</a:t>
            </a:r>
            <a:r>
              <a:rPr lang="tr-TR" dirty="0"/>
              <a:t> </a:t>
            </a:r>
            <a:r>
              <a:rPr lang="tr-TR" dirty="0" smtClean="0"/>
              <a:t>kuruyoruz.</a:t>
            </a:r>
          </a:p>
          <a:p>
            <a:pPr algn="just"/>
            <a:endParaRPr lang="tr-TR" dirty="0"/>
          </a:p>
          <a:p>
            <a:pPr algn="just"/>
            <a:endParaRPr lang="tr-TR" dirty="0" smtClean="0"/>
          </a:p>
          <a:p>
            <a:pPr algn="just"/>
            <a:endParaRPr lang="tr-TR" dirty="0"/>
          </a:p>
          <a:p>
            <a:pPr algn="just"/>
            <a:endParaRPr lang="tr-TR" dirty="0" smtClean="0"/>
          </a:p>
          <a:p>
            <a:pPr algn="just"/>
            <a:r>
              <a:rPr lang="tr-TR" dirty="0" smtClean="0"/>
              <a:t>Son </a:t>
            </a:r>
            <a:r>
              <a:rPr lang="tr-TR" dirty="0"/>
              <a:t>olarak </a:t>
            </a:r>
            <a:r>
              <a:rPr lang="tr-TR" b="1" dirty="0"/>
              <a:t>Main</a:t>
            </a:r>
            <a:r>
              <a:rPr lang="tr-TR" dirty="0"/>
              <a:t> fonksiyonumuzun içerisinde operasyonumuzu çağırıyoruz ve kullanıyoruz. </a:t>
            </a: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7572" y="1739218"/>
            <a:ext cx="5037040" cy="2032056"/>
          </a:xfrm>
          <a:prstGeom prst="rect">
            <a:avLst/>
          </a:prstGeom>
        </p:spPr>
      </p:pic>
      <p:pic>
        <p:nvPicPr>
          <p:cNvPr id="8" name="Resi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4392892"/>
            <a:ext cx="5027612" cy="1940796"/>
          </a:xfrm>
          <a:prstGeom prst="rect">
            <a:avLst/>
          </a:prstGeom>
        </p:spPr>
      </p:pic>
    </p:spTree>
    <p:extLst>
      <p:ext uri="{BB962C8B-B14F-4D97-AF65-F5344CB8AC3E}">
        <p14:creationId xmlns:p14="http://schemas.microsoft.com/office/powerpoint/2010/main" val="260149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par>
                                <p:cTn id="8" presetID="42"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anim calcmode="lin" valueType="num">
                                      <p:cBhvr>
                                        <p:cTn id="11" dur="500" fill="hold"/>
                                        <p:tgtEl>
                                          <p:spTgt spid="5"/>
                                        </p:tgtEl>
                                        <p:attrNameLst>
                                          <p:attrName>ppt_x</p:attrName>
                                        </p:attrNameLst>
                                      </p:cBhvr>
                                      <p:tavLst>
                                        <p:tav tm="0">
                                          <p:val>
                                            <p:strVal val="#ppt_x"/>
                                          </p:val>
                                        </p:tav>
                                        <p:tav tm="100000">
                                          <p:val>
                                            <p:strVal val="#ppt_x"/>
                                          </p:val>
                                        </p:tav>
                                      </p:tavLst>
                                    </p:anim>
                                    <p:anim calcmode="lin" valueType="num">
                                      <p:cBhvr>
                                        <p:cTn id="12"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dissolve">
                                      <p:cBhvr>
                                        <p:cTn id="17"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404040"/>
                                      </p:to>
                                    </p:animClr>
                                  </p:subTnLst>
                                </p:cTn>
                              </p:par>
                              <p:par>
                                <p:cTn id="18" presetID="42"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anim calcmode="lin" valueType="num">
                                      <p:cBhvr>
                                        <p:cTn id="21" dur="500" fill="hold"/>
                                        <p:tgtEl>
                                          <p:spTgt spid="8"/>
                                        </p:tgtEl>
                                        <p:attrNameLst>
                                          <p:attrName>ppt_x</p:attrName>
                                        </p:attrNameLst>
                                      </p:cBhvr>
                                      <p:tavLst>
                                        <p:tav tm="0">
                                          <p:val>
                                            <p:strVal val="#ppt_x"/>
                                          </p:val>
                                        </p:tav>
                                        <p:tav tm="100000">
                                          <p:val>
                                            <p:strVal val="#ppt_x"/>
                                          </p:val>
                                        </p:tav>
                                      </p:tavLst>
                                    </p:anim>
                                    <p:anim calcmode="lin" valueType="num">
                                      <p:cBhvr>
                                        <p:cTn id="22"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err="1"/>
              <a:t>Arayüz</a:t>
            </a:r>
            <a:r>
              <a:rPr lang="tr-TR" dirty="0"/>
              <a:t> Örnek </a:t>
            </a:r>
            <a:r>
              <a:rPr lang="tr-TR" dirty="0" smtClean="0"/>
              <a:t>Uygulama - 1</a:t>
            </a:r>
            <a:endParaRPr lang="tr-TR"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644563" y="1346930"/>
            <a:ext cx="9655408" cy="673064"/>
          </a:xfrm>
        </p:spPr>
        <p:txBody>
          <a:bodyPr>
            <a:normAutofit/>
          </a:bodyPr>
          <a:lstStyle/>
          <a:p>
            <a:pPr algn="just"/>
            <a:r>
              <a:rPr lang="tr-TR" dirty="0" smtClean="0"/>
              <a:t>Bu şekilde ilk uygulamamızı tamamladık. Kod bloğunun tamamı aşağıdaki gibidir. Bu kodu çalıştırdığımız zaman ‘</a:t>
            </a:r>
            <a:r>
              <a:rPr lang="tr-TR" b="1" dirty="0" smtClean="0"/>
              <a:t>First </a:t>
            </a:r>
            <a:r>
              <a:rPr lang="tr-TR" b="1" dirty="0" err="1" smtClean="0"/>
              <a:t>regulation</a:t>
            </a:r>
            <a:r>
              <a:rPr lang="tr-TR" b="1" dirty="0" smtClean="0"/>
              <a:t>!</a:t>
            </a:r>
            <a:r>
              <a:rPr lang="tr-TR" dirty="0" smtClean="0"/>
              <a:t>’ çıktısını alırız.</a:t>
            </a:r>
            <a:endParaRPr lang="en-US" dirty="0"/>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925" y="2103118"/>
            <a:ext cx="7224405" cy="4646473"/>
          </a:xfrm>
          <a:prstGeom prst="rect">
            <a:avLst/>
          </a:prstGeom>
        </p:spPr>
      </p:pic>
    </p:spTree>
    <p:extLst>
      <p:ext uri="{BB962C8B-B14F-4D97-AF65-F5344CB8AC3E}">
        <p14:creationId xmlns:p14="http://schemas.microsoft.com/office/powerpoint/2010/main" val="315003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err="1"/>
              <a:t>Arayüz</a:t>
            </a:r>
            <a:r>
              <a:rPr lang="tr-TR" dirty="0"/>
              <a:t> Örnek </a:t>
            </a:r>
            <a:r>
              <a:rPr lang="tr-TR" dirty="0" smtClean="0"/>
              <a:t>Uygulama - 2</a:t>
            </a:r>
            <a:endParaRPr lang="tr-TR"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644563" y="1346929"/>
            <a:ext cx="9655408" cy="3557579"/>
          </a:xfrm>
        </p:spPr>
        <p:txBody>
          <a:bodyPr>
            <a:normAutofit/>
          </a:bodyPr>
          <a:lstStyle/>
          <a:p>
            <a:pPr algn="just"/>
            <a:r>
              <a:rPr lang="tr-TR" dirty="0" smtClean="0"/>
              <a:t>Konuyu daha da pekiştirmek amacıyla ikinci uygulamamızı IDE üzerinde C# ile birlikte kodlayalım.</a:t>
            </a:r>
            <a:endParaRPr lang="tr-TR"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5919" y="1606072"/>
            <a:ext cx="5732695" cy="5732695"/>
          </a:xfrm>
          <a:prstGeom prst="rect">
            <a:avLst/>
          </a:prstGeom>
        </p:spPr>
      </p:pic>
    </p:spTree>
    <p:extLst>
      <p:ext uri="{BB962C8B-B14F-4D97-AF65-F5344CB8AC3E}">
        <p14:creationId xmlns:p14="http://schemas.microsoft.com/office/powerpoint/2010/main" val="386989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dissolve">
                                      <p:cBhvr>
                                        <p:cTn id="14" dur="500"/>
                                        <p:tgtEl>
                                          <p:spTgt spid="8">
                                            <p:txEl>
                                              <p:pRg st="0" end="0"/>
                                            </p:txEl>
                                          </p:spTgt>
                                        </p:tgtEl>
                                      </p:cBhvr>
                                    </p:animEffect>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a:t>Sonuç</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5370015" cy="4589387"/>
          </a:xfrm>
        </p:spPr>
        <p:txBody>
          <a:bodyPr>
            <a:normAutofit/>
          </a:bodyPr>
          <a:lstStyle/>
          <a:p>
            <a:pPr algn="just"/>
            <a:r>
              <a:rPr lang="tr-TR" dirty="0"/>
              <a:t>Örnek iki uygulamada da gördüğünüz gibi </a:t>
            </a:r>
            <a:r>
              <a:rPr lang="tr-TR" dirty="0" err="1"/>
              <a:t>arayüz</a:t>
            </a:r>
            <a:r>
              <a:rPr lang="tr-TR" dirty="0"/>
              <a:t> kavramı bizi kod karmaşasından kurtarmaktadır. </a:t>
            </a:r>
            <a:endParaRPr lang="tr-TR" dirty="0" smtClean="0"/>
          </a:p>
          <a:p>
            <a:pPr algn="just"/>
            <a:endParaRPr lang="tr-TR" dirty="0" smtClean="0"/>
          </a:p>
          <a:p>
            <a:pPr algn="just"/>
            <a:r>
              <a:rPr lang="tr-TR" dirty="0" smtClean="0"/>
              <a:t>Yazdığımız </a:t>
            </a:r>
            <a:r>
              <a:rPr lang="tr-TR" dirty="0"/>
              <a:t>kodların karmaşık kod bloklarına dönüşmemesi ve yönetilebilir, sürdürülebilir kodlama için </a:t>
            </a:r>
            <a:r>
              <a:rPr lang="tr-TR" dirty="0" err="1"/>
              <a:t>arayüz</a:t>
            </a:r>
            <a:r>
              <a:rPr lang="tr-TR" dirty="0"/>
              <a:t> kavramı büyük bir öneme sahiptir.</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983" y="1744293"/>
            <a:ext cx="5038629" cy="4589394"/>
          </a:xfrm>
          <a:prstGeom prst="rect">
            <a:avLst/>
          </a:prstGeom>
        </p:spPr>
      </p:pic>
    </p:spTree>
    <p:extLst>
      <p:ext uri="{BB962C8B-B14F-4D97-AF65-F5344CB8AC3E}">
        <p14:creationId xmlns:p14="http://schemas.microsoft.com/office/powerpoint/2010/main" val="305594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dissolve">
                                      <p:cBhvr>
                                        <p:cTn id="18"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40404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a:t>Sonuç</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5370015" cy="4589387"/>
          </a:xfrm>
        </p:spPr>
        <p:txBody>
          <a:bodyPr>
            <a:normAutofit/>
          </a:bodyPr>
          <a:lstStyle/>
          <a:p>
            <a:pPr algn="just"/>
            <a:r>
              <a:rPr lang="tr-TR" dirty="0"/>
              <a:t>Konunun özeti </a:t>
            </a:r>
            <a:r>
              <a:rPr lang="tr-TR" dirty="0" err="1" smtClean="0"/>
              <a:t>arayüzler</a:t>
            </a:r>
            <a:r>
              <a:rPr lang="tr-TR" dirty="0" smtClean="0"/>
              <a:t>; </a:t>
            </a:r>
            <a:r>
              <a:rPr lang="tr-TR" dirty="0"/>
              <a:t>yapılacak, verilecek olan hizmetleri ve özellikleri tanımlar. Tanımlanan işlevlerin nasıl yapılacağı ise alt sınıfların görevidir. Böylece sisteme kullanıcıları ve mevcut kodları hiç etkilemeden yeni özellikler ve hizmetler eklenebilir. Bu da programınıza esneklik kazandıracaktır.</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983" y="1744293"/>
            <a:ext cx="5038629" cy="4589394"/>
          </a:xfrm>
          <a:prstGeom prst="rect">
            <a:avLst/>
          </a:prstGeom>
        </p:spPr>
      </p:pic>
    </p:spTree>
    <p:extLst>
      <p:ext uri="{BB962C8B-B14F-4D97-AF65-F5344CB8AC3E}">
        <p14:creationId xmlns:p14="http://schemas.microsoft.com/office/powerpoint/2010/main" val="241087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a:t>Sonuç</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5370015" cy="4589387"/>
          </a:xfrm>
        </p:spPr>
        <p:txBody>
          <a:bodyPr>
            <a:normAutofit/>
          </a:bodyPr>
          <a:lstStyle/>
          <a:p>
            <a:pPr algn="just"/>
            <a:r>
              <a:rPr lang="tr-TR" dirty="0"/>
              <a:t>Günümüzde özellikle kurumsal mimarilerde </a:t>
            </a:r>
            <a:r>
              <a:rPr lang="tr-TR" dirty="0" err="1"/>
              <a:t>arayüz</a:t>
            </a:r>
            <a:r>
              <a:rPr lang="tr-TR" dirty="0"/>
              <a:t> kavramı sıkça karşımıza çıkmaktadır. C# ile yeni tanışmış ya da yeni mezun mühendisler tarafından sıklıkla göz ardı edilebilen veya soyut sınıflarla karıştırılabilen bu kavram; iş veya staj mülakatlarında sıklıkla adaylara sorulan konular arasındadır.</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983" y="1744293"/>
            <a:ext cx="5038629" cy="4589394"/>
          </a:xfrm>
          <a:prstGeom prst="rect">
            <a:avLst/>
          </a:prstGeom>
        </p:spPr>
      </p:pic>
    </p:spTree>
    <p:extLst>
      <p:ext uri="{BB962C8B-B14F-4D97-AF65-F5344CB8AC3E}">
        <p14:creationId xmlns:p14="http://schemas.microsoft.com/office/powerpoint/2010/main" val="19936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a:t>İçindekiler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p:txBody>
          <a:bodyPr>
            <a:normAutofit/>
          </a:bodyPr>
          <a:lstStyle/>
          <a:p>
            <a:r>
              <a:rPr lang="tr-TR" dirty="0" err="1" smtClean="0"/>
              <a:t>Arayüz</a:t>
            </a:r>
            <a:r>
              <a:rPr lang="tr-TR" dirty="0" smtClean="0"/>
              <a:t> Kavramı Nedir?</a:t>
            </a:r>
          </a:p>
          <a:p>
            <a:r>
              <a:rPr lang="tr-TR" dirty="0" smtClean="0"/>
              <a:t>Soyut Sınıf Kavramı Nedir?</a:t>
            </a:r>
            <a:endParaRPr lang="tr-TR" dirty="0"/>
          </a:p>
          <a:p>
            <a:r>
              <a:rPr lang="tr-TR" dirty="0" err="1" smtClean="0"/>
              <a:t>Arayüz</a:t>
            </a:r>
            <a:r>
              <a:rPr lang="tr-TR" dirty="0" smtClean="0"/>
              <a:t> ve Soyut Sınıf Farkları Nelerdir?</a:t>
            </a:r>
            <a:endParaRPr lang="tr-TR" dirty="0"/>
          </a:p>
          <a:p>
            <a:r>
              <a:rPr lang="tr-TR" dirty="0" err="1" smtClean="0"/>
              <a:t>Arayüz</a:t>
            </a:r>
            <a:r>
              <a:rPr lang="tr-TR" dirty="0" smtClean="0"/>
              <a:t> Örnek Uygulama – 1</a:t>
            </a:r>
          </a:p>
          <a:p>
            <a:r>
              <a:rPr lang="tr-TR" dirty="0" err="1" smtClean="0"/>
              <a:t>Arayüz</a:t>
            </a:r>
            <a:r>
              <a:rPr lang="tr-TR" dirty="0" smtClean="0"/>
              <a:t> Örnek Uygulama – 2 (IDE)</a:t>
            </a:r>
            <a:endParaRPr lang="tr-TR" dirty="0"/>
          </a:p>
          <a:p>
            <a:r>
              <a:rPr lang="tr-TR" dirty="0" smtClean="0"/>
              <a:t>Sonuç</a:t>
            </a:r>
            <a:endParaRPr lang="tr-TR" dirty="0"/>
          </a:p>
          <a:p>
            <a:r>
              <a:rPr lang="tr-TR" dirty="0"/>
              <a:t>Kaynaklar</a:t>
            </a:r>
          </a:p>
          <a:p>
            <a:endParaRPr lang="tr-TR" dirty="0"/>
          </a:p>
          <a:p>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5" name="Picture 8" descr="Kurumsal Kimlik | Burdur Mehmet Akif Ersoy Üniversitesi">
            <a:extLst>
              <a:ext uri="{FF2B5EF4-FFF2-40B4-BE49-F238E27FC236}">
                <a16:creationId xmlns:a16="http://schemas.microsoft.com/office/drawing/2014/main" id="{9E6DEBDC-868E-48C5-8316-305D8ACCAB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10078311" y="102395"/>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0C9555B-79E5-493C-91CF-6C37CB029805}"/>
              </a:ext>
            </a:extLst>
          </p:cNvPr>
          <p:cNvPicPr>
            <a:picLocks noChangeAspect="1" noChangeArrowheads="1"/>
          </p:cNvPicPr>
          <p:nvPr/>
        </p:nvPicPr>
        <p:blipFill>
          <a:blip r:embed="rId3"/>
          <a:srcRect/>
          <a:stretch/>
        </p:blipFill>
        <p:spPr bwMode="auto">
          <a:xfrm>
            <a:off x="7699271" y="1969317"/>
            <a:ext cx="2983684" cy="29836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Resim 5">
            <a:hlinkClick r:id="rId4"/>
            <a:extLst>
              <a:ext uri="{FF2B5EF4-FFF2-40B4-BE49-F238E27FC236}">
                <a16:creationId xmlns:a16="http://schemas.microsoft.com/office/drawing/2014/main" id="{5E0CEE4C-9B47-48D3-9C95-A5768F3000F3}"/>
              </a:ext>
            </a:extLst>
          </p:cNvPr>
          <p:cNvPicPr>
            <a:picLocks noChangeAspect="1"/>
          </p:cNvPicPr>
          <p:nvPr/>
        </p:nvPicPr>
        <p:blipFill>
          <a:blip r:embed="rId5"/>
          <a:stretch>
            <a:fillRect/>
          </a:stretch>
        </p:blipFill>
        <p:spPr>
          <a:xfrm>
            <a:off x="10228222" y="5153978"/>
            <a:ext cx="1778435" cy="1633526"/>
          </a:xfrm>
          <a:prstGeom prst="rect">
            <a:avLst/>
          </a:prstGeom>
        </p:spPr>
      </p:pic>
      <p:sp>
        <p:nvSpPr>
          <p:cNvPr id="9" name="Dikdörtgen 8">
            <a:extLst>
              <a:ext uri="{FF2B5EF4-FFF2-40B4-BE49-F238E27FC236}">
                <a16:creationId xmlns:a16="http://schemas.microsoft.com/office/drawing/2014/main" id="{119B20A2-A534-4B18-BCEA-DDD3194F8470}"/>
              </a:ext>
            </a:extLst>
          </p:cNvPr>
          <p:cNvSpPr/>
          <p:nvPr/>
        </p:nvSpPr>
        <p:spPr>
          <a:xfrm>
            <a:off x="9572776" y="6543161"/>
            <a:ext cx="2772989" cy="276999"/>
          </a:xfrm>
          <a:prstGeom prst="rect">
            <a:avLst/>
          </a:prstGeom>
          <a:noFill/>
        </p:spPr>
        <p:txBody>
          <a:bodyPr wrap="square" lIns="91440" tIns="45720" rIns="91440" bIns="45720">
            <a:spAutoFit/>
          </a:bodyPr>
          <a:lstStyle/>
          <a:p>
            <a:pPr algn="ctr"/>
            <a:r>
              <a:rPr lang="tr-TR" sz="1200" b="0" cap="none" spc="0" dirty="0">
                <a:ln w="0"/>
                <a:effectLst>
                  <a:outerShdw blurRad="38100" dist="19050" dir="2700000" algn="tl" rotWithShape="0">
                    <a:schemeClr val="dk1">
                      <a:alpha val="40000"/>
                    </a:schemeClr>
                  </a:outerShdw>
                </a:effectLst>
                <a:hlinkClick r:id="rId6">
                  <a:extLst>
                    <a:ext uri="{A12FA001-AC4F-418D-AE19-62706E023703}">
                      <ahyp:hlinkClr xmlns:ahyp="http://schemas.microsoft.com/office/drawing/2018/hyperlinkcolor" xmlns="" val="tx"/>
                    </a:ext>
                  </a:extLst>
                </a:hlinkClick>
              </a:rPr>
              <a:t>http://youtube.com/bmdersleri</a:t>
            </a:r>
            <a:endParaRPr lang="tr-TR" sz="12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2022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dissolve">
                                      <p:cBhvr>
                                        <p:cTn id="18"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dissolve">
                                      <p:cBhvr>
                                        <p:cTn id="23"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dissolve">
                                      <p:cBhvr>
                                        <p:cTn id="28"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dissolve">
                                      <p:cBhvr>
                                        <p:cTn id="33"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dissolve">
                                      <p:cBhvr>
                                        <p:cTn id="38"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dissolve">
                                      <p:cBhvr>
                                        <p:cTn id="43"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B2B2B2"/>
                                      </p:to>
                                    </p:animClr>
                                  </p:sub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dissolve">
                                      <p:cBhvr>
                                        <p:cTn id="48"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40404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a:t>Kaynaklar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2589212" y="2133599"/>
            <a:ext cx="8915400" cy="4342016"/>
          </a:xfrm>
        </p:spPr>
        <p:txBody>
          <a:bodyPr>
            <a:normAutofit lnSpcReduction="10000"/>
          </a:bodyPr>
          <a:lstStyle/>
          <a:p>
            <a:r>
              <a:rPr lang="tr-TR" dirty="0" err="1" smtClean="0"/>
              <a:t>Interface</a:t>
            </a:r>
            <a:r>
              <a:rPr lang="tr-TR" dirty="0"/>
              <a:t/>
            </a:r>
            <a:br>
              <a:rPr lang="tr-TR" dirty="0"/>
            </a:br>
            <a:r>
              <a:rPr lang="tr-TR" dirty="0" smtClean="0"/>
              <a:t>(</a:t>
            </a:r>
            <a:r>
              <a:rPr lang="en-US" dirty="0">
                <a:hlinkClick r:id="rId2"/>
              </a:rPr>
              <a:t>https://docs.microsoft.com/tr-tr/dotnet/csharp/language-reference/keywords/interface</a:t>
            </a:r>
            <a:r>
              <a:rPr lang="tr-TR" dirty="0" smtClean="0"/>
              <a:t>)</a:t>
            </a:r>
            <a:endParaRPr lang="tr-TR" dirty="0"/>
          </a:p>
          <a:p>
            <a:r>
              <a:rPr lang="en-US" dirty="0"/>
              <a:t>Abstract Class </a:t>
            </a:r>
            <a:r>
              <a:rPr lang="en-US" dirty="0" err="1"/>
              <a:t>ve</a:t>
            </a:r>
            <a:r>
              <a:rPr lang="en-US" dirty="0"/>
              <a:t> Interface </a:t>
            </a:r>
            <a:r>
              <a:rPr lang="en-US" dirty="0" err="1"/>
              <a:t>Arasındaki</a:t>
            </a:r>
            <a:r>
              <a:rPr lang="en-US" dirty="0"/>
              <a:t> </a:t>
            </a:r>
            <a:r>
              <a:rPr lang="en-US" dirty="0" err="1"/>
              <a:t>Farklar</a:t>
            </a:r>
            <a:r>
              <a:rPr lang="tr-TR" dirty="0"/>
              <a:t/>
            </a:r>
            <a:br>
              <a:rPr lang="tr-TR" dirty="0"/>
            </a:br>
            <a:r>
              <a:rPr lang="tr-TR" dirty="0"/>
              <a:t>(</a:t>
            </a:r>
            <a:r>
              <a:rPr lang="tr-TR" dirty="0">
                <a:hlinkClick r:id="rId3"/>
              </a:rPr>
              <a:t>http://www.abdullahpazarbasi.com/</a:t>
            </a:r>
            <a:r>
              <a:rPr lang="tr-TR" dirty="0" err="1">
                <a:hlinkClick r:id="rId3"/>
              </a:rPr>
              <a:t>yazilim</a:t>
            </a:r>
            <a:r>
              <a:rPr lang="tr-TR" dirty="0">
                <a:hlinkClick r:id="rId3"/>
              </a:rPr>
              <a:t>/</a:t>
            </a:r>
            <a:r>
              <a:rPr lang="tr-TR" dirty="0" err="1">
                <a:hlinkClick r:id="rId3"/>
              </a:rPr>
              <a:t>tasarim</a:t>
            </a:r>
            <a:r>
              <a:rPr lang="tr-TR" dirty="0">
                <a:hlinkClick r:id="rId3"/>
              </a:rPr>
              <a:t>/</a:t>
            </a:r>
            <a:r>
              <a:rPr lang="tr-TR" dirty="0" err="1">
                <a:hlinkClick r:id="rId3"/>
              </a:rPr>
              <a:t>abstract</a:t>
            </a:r>
            <a:r>
              <a:rPr lang="tr-TR" dirty="0">
                <a:hlinkClick r:id="rId3"/>
              </a:rPr>
              <a:t>-</a:t>
            </a:r>
            <a:r>
              <a:rPr lang="tr-TR" dirty="0" err="1">
                <a:hlinkClick r:id="rId3"/>
              </a:rPr>
              <a:t>class</a:t>
            </a:r>
            <a:r>
              <a:rPr lang="tr-TR" dirty="0">
                <a:hlinkClick r:id="rId3"/>
              </a:rPr>
              <a:t>-ve-</a:t>
            </a:r>
            <a:r>
              <a:rPr lang="tr-TR" dirty="0" err="1">
                <a:hlinkClick r:id="rId3"/>
              </a:rPr>
              <a:t>interface</a:t>
            </a:r>
            <a:r>
              <a:rPr lang="tr-TR" dirty="0">
                <a:hlinkClick r:id="rId3"/>
              </a:rPr>
              <a:t>-</a:t>
            </a:r>
            <a:r>
              <a:rPr lang="tr-TR" dirty="0" err="1">
                <a:hlinkClick r:id="rId3"/>
              </a:rPr>
              <a:t>arasindaki</a:t>
            </a:r>
            <a:r>
              <a:rPr lang="tr-TR" dirty="0">
                <a:hlinkClick r:id="rId3"/>
              </a:rPr>
              <a:t>-farklar</a:t>
            </a:r>
            <a:r>
              <a:rPr lang="tr-TR" dirty="0" smtClean="0"/>
              <a:t>)</a:t>
            </a:r>
          </a:p>
          <a:p>
            <a:r>
              <a:rPr lang="tr-TR" dirty="0" err="1"/>
              <a:t>Abstract</a:t>
            </a:r>
            <a:r>
              <a:rPr lang="tr-TR" dirty="0"/>
              <a:t> Class ve </a:t>
            </a:r>
            <a:r>
              <a:rPr lang="tr-TR" dirty="0" err="1"/>
              <a:t>Interface</a:t>
            </a:r>
            <a:r>
              <a:rPr lang="tr-TR" dirty="0"/>
              <a:t> Arasındaki Farklar Nelerdir?</a:t>
            </a:r>
            <a:br>
              <a:rPr lang="tr-TR" dirty="0"/>
            </a:br>
            <a:r>
              <a:rPr lang="tr-TR" dirty="0"/>
              <a:t>(</a:t>
            </a:r>
            <a:r>
              <a:rPr lang="en-US" dirty="0">
                <a:hlinkClick r:id="rId4"/>
              </a:rPr>
              <a:t>https://medium.com/software-development-turkey/abstract-class-ve-interface-aras%C4%B1ndaki-farklar-nelerdir-3c0a4f956eba</a:t>
            </a:r>
            <a:r>
              <a:rPr lang="tr-TR" dirty="0" smtClean="0"/>
              <a:t>)</a:t>
            </a:r>
          </a:p>
          <a:p>
            <a:r>
              <a:rPr lang="tr-TR" dirty="0"/>
              <a:t>Soyut Sınıf (</a:t>
            </a:r>
            <a:r>
              <a:rPr lang="tr-TR" dirty="0" err="1"/>
              <a:t>Abstract</a:t>
            </a:r>
            <a:r>
              <a:rPr lang="tr-TR" dirty="0"/>
              <a:t> Class)</a:t>
            </a:r>
            <a:br>
              <a:rPr lang="tr-TR" dirty="0"/>
            </a:br>
            <a:r>
              <a:rPr lang="tr-TR" dirty="0" smtClean="0"/>
              <a:t>(</a:t>
            </a:r>
            <a:r>
              <a:rPr lang="en-US" dirty="0">
                <a:hlinkClick r:id="rId5"/>
              </a:rPr>
              <a:t>https://bidb.itu.edu.tr/seyir-defteri/blog/2013/09/08/soyut-s%C4%B1n%C4%B1f-(abstract-class)</a:t>
            </a:r>
            <a:r>
              <a:rPr lang="tr-TR" dirty="0" smtClean="0"/>
              <a:t>)</a:t>
            </a:r>
            <a:endParaRPr lang="tr-TR" dirty="0"/>
          </a:p>
          <a:p>
            <a:r>
              <a:rPr lang="tr-TR" dirty="0" err="1" smtClean="0"/>
              <a:t>Interface</a:t>
            </a:r>
            <a:r>
              <a:rPr lang="tr-TR" dirty="0" smtClean="0"/>
              <a:t> nedir? Ne işe yarar?</a:t>
            </a:r>
            <a:r>
              <a:rPr lang="tr-TR" dirty="0"/>
              <a:t/>
            </a:r>
            <a:br>
              <a:rPr lang="tr-TR" dirty="0"/>
            </a:br>
            <a:r>
              <a:rPr lang="tr-TR" dirty="0" smtClean="0"/>
              <a:t>(</a:t>
            </a:r>
            <a:r>
              <a:rPr lang="en-US" dirty="0">
                <a:hlinkClick r:id="rId6"/>
              </a:rPr>
              <a:t>https://www.youtube.com/watch?v=GyCTVZTIOKM</a:t>
            </a:r>
            <a:r>
              <a:rPr lang="tr-TR" dirty="0" smtClean="0"/>
              <a:t>)</a:t>
            </a:r>
            <a:endParaRPr lang="tr-TR" dirty="0"/>
          </a:p>
          <a:p>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5" name="Picture 8" descr="Kurumsal Kimlik | Burdur Mehmet Akif Ersoy Üniversitesi">
            <a:extLst>
              <a:ext uri="{FF2B5EF4-FFF2-40B4-BE49-F238E27FC236}">
                <a16:creationId xmlns:a16="http://schemas.microsoft.com/office/drawing/2014/main" id="{B9692603-E4BF-4B67-BABB-587E14DDD61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292" t="8691" r="10665" b="11290"/>
          <a:stretch/>
        </p:blipFill>
        <p:spPr bwMode="auto">
          <a:xfrm>
            <a:off x="10078311" y="102395"/>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8" name="Resim 7">
            <a:hlinkClick r:id="rId8"/>
            <a:extLst>
              <a:ext uri="{FF2B5EF4-FFF2-40B4-BE49-F238E27FC236}">
                <a16:creationId xmlns:a16="http://schemas.microsoft.com/office/drawing/2014/main" id="{E615FC51-021C-4530-9CCB-7B39F7838C2C}"/>
              </a:ext>
            </a:extLst>
          </p:cNvPr>
          <p:cNvPicPr>
            <a:picLocks noChangeAspect="1"/>
          </p:cNvPicPr>
          <p:nvPr/>
        </p:nvPicPr>
        <p:blipFill>
          <a:blip r:embed="rId9"/>
          <a:stretch>
            <a:fillRect/>
          </a:stretch>
        </p:blipFill>
        <p:spPr>
          <a:xfrm>
            <a:off x="9794742" y="4953001"/>
            <a:ext cx="1778435" cy="1633526"/>
          </a:xfrm>
          <a:prstGeom prst="rect">
            <a:avLst/>
          </a:prstGeom>
        </p:spPr>
      </p:pic>
      <p:sp>
        <p:nvSpPr>
          <p:cNvPr id="10" name="Dikdörtgen 9">
            <a:extLst>
              <a:ext uri="{FF2B5EF4-FFF2-40B4-BE49-F238E27FC236}">
                <a16:creationId xmlns:a16="http://schemas.microsoft.com/office/drawing/2014/main" id="{04E655F6-73B9-4FAB-871E-DBA2FF42B388}"/>
              </a:ext>
            </a:extLst>
          </p:cNvPr>
          <p:cNvSpPr/>
          <p:nvPr/>
        </p:nvSpPr>
        <p:spPr>
          <a:xfrm>
            <a:off x="9297466" y="6375757"/>
            <a:ext cx="2772989" cy="276999"/>
          </a:xfrm>
          <a:prstGeom prst="rect">
            <a:avLst/>
          </a:prstGeom>
          <a:noFill/>
        </p:spPr>
        <p:txBody>
          <a:bodyPr wrap="square" lIns="91440" tIns="45720" rIns="91440" bIns="45720">
            <a:spAutoFit/>
          </a:bodyPr>
          <a:lstStyle/>
          <a:p>
            <a:pPr algn="ctr"/>
            <a:r>
              <a:rPr lang="tr-TR" sz="1200" b="0" cap="none" spc="0" dirty="0">
                <a:ln w="0"/>
                <a:effectLst>
                  <a:outerShdw blurRad="38100" dist="19050" dir="2700000" algn="tl" rotWithShape="0">
                    <a:schemeClr val="dk1">
                      <a:alpha val="40000"/>
                    </a:schemeClr>
                  </a:outerShdw>
                </a:effectLst>
                <a:hlinkClick r:id="rId10">
                  <a:extLst>
                    <a:ext uri="{A12FA001-AC4F-418D-AE19-62706E023703}">
                      <ahyp:hlinkClr xmlns:ahyp="http://schemas.microsoft.com/office/drawing/2018/hyperlinkcolor" xmlns="" val="tx"/>
                    </a:ext>
                  </a:extLst>
                </a:hlinkClick>
              </a:rPr>
              <a:t>http://youtube.com/bmdersleri</a:t>
            </a:r>
            <a:endParaRPr lang="tr-TR" sz="12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5613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42" presetClass="entr" presetSubtype="0" fill="hold"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42" presetClass="entr" presetSubtype="0" fill="hold" nodeType="after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Köşeleri Yuvarlatılmış 5">
            <a:extLst>
              <a:ext uri="{FF2B5EF4-FFF2-40B4-BE49-F238E27FC236}">
                <a16:creationId xmlns:a16="http://schemas.microsoft.com/office/drawing/2014/main" id="{076FD396-29BE-4299-87ED-718DA102194B}"/>
              </a:ext>
            </a:extLst>
          </p:cNvPr>
          <p:cNvSpPr/>
          <p:nvPr/>
        </p:nvSpPr>
        <p:spPr>
          <a:xfrm>
            <a:off x="5947794" y="4389562"/>
            <a:ext cx="5972961" cy="223986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BA139C7-4FF9-4739-8B42-CEE441CD9363}"/>
              </a:ext>
            </a:extLst>
          </p:cNvPr>
          <p:cNvSpPr>
            <a:spLocks noGrp="1"/>
          </p:cNvSpPr>
          <p:nvPr>
            <p:ph type="ctrTitle"/>
          </p:nvPr>
        </p:nvSpPr>
        <p:spPr>
          <a:xfrm>
            <a:off x="2810311" y="3232513"/>
            <a:ext cx="7768206" cy="888718"/>
          </a:xfrm>
        </p:spPr>
        <p:txBody>
          <a:bodyPr>
            <a:normAutofit fontScale="90000"/>
          </a:bodyPr>
          <a:lstStyle/>
          <a:p>
            <a:r>
              <a:rPr lang="tr-TR" b="1" dirty="0">
                <a:ln w="9525">
                  <a:solidFill>
                    <a:schemeClr val="bg1"/>
                  </a:solidFill>
                  <a:prstDash val="solid"/>
                </a:ln>
                <a:solidFill>
                  <a:schemeClr val="tx1"/>
                </a:solidFill>
                <a:effectLst>
                  <a:outerShdw blurRad="12700" dist="38100" dir="2700000" algn="tl" rotWithShape="0">
                    <a:schemeClr val="bg1">
                      <a:lumMod val="50000"/>
                    </a:schemeClr>
                  </a:outerShdw>
                </a:effectLst>
              </a:rPr>
              <a:t>İlginiz için teşekkürler…</a:t>
            </a:r>
            <a:endPar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Slayt Numarası Yer Tutucusu 3">
            <a:extLst>
              <a:ext uri="{FF2B5EF4-FFF2-40B4-BE49-F238E27FC236}">
                <a16:creationId xmlns:a16="http://schemas.microsoft.com/office/drawing/2014/main" id="{EF0C1E0F-E3F3-485B-B968-94C7F3058E4B}"/>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
        <p:nvSpPr>
          <p:cNvPr id="7" name="Alt Başlık 2">
            <a:extLst>
              <a:ext uri="{FF2B5EF4-FFF2-40B4-BE49-F238E27FC236}">
                <a16:creationId xmlns:a16="http://schemas.microsoft.com/office/drawing/2014/main" id="{ABB297CB-A6C7-4031-8C8E-CA95B981B15B}"/>
              </a:ext>
            </a:extLst>
          </p:cNvPr>
          <p:cNvSpPr txBox="1">
            <a:spLocks/>
          </p:cNvSpPr>
          <p:nvPr/>
        </p:nvSpPr>
        <p:spPr>
          <a:xfrm>
            <a:off x="6035040" y="4529540"/>
            <a:ext cx="6031270" cy="20158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tr-TR" dirty="0">
                <a:solidFill>
                  <a:schemeClr val="tx1"/>
                </a:solidFill>
              </a:rPr>
              <a:t>Hazırlayan ve Sunan : </a:t>
            </a:r>
            <a:r>
              <a:rPr lang="tr-TR" b="1" dirty="0" smtClean="0">
                <a:solidFill>
                  <a:schemeClr val="tx1"/>
                </a:solidFill>
              </a:rPr>
              <a:t>Ahmet Gürsel 2011404001</a:t>
            </a:r>
            <a:r>
              <a:rPr lang="tr-TR" b="1" dirty="0">
                <a:solidFill>
                  <a:schemeClr val="tx1"/>
                </a:solidFill>
              </a:rPr>
              <a:t/>
            </a:r>
            <a:br>
              <a:rPr lang="tr-TR" b="1" dirty="0">
                <a:solidFill>
                  <a:schemeClr val="tx1"/>
                </a:solidFill>
              </a:rPr>
            </a:br>
            <a:r>
              <a:rPr lang="tr-TR" dirty="0">
                <a:solidFill>
                  <a:schemeClr val="tx1"/>
                </a:solidFill>
              </a:rPr>
              <a:t>E-posta                       </a:t>
            </a:r>
            <a:r>
              <a:rPr lang="tr-TR" dirty="0" smtClean="0">
                <a:solidFill>
                  <a:schemeClr val="tx1"/>
                </a:solidFill>
              </a:rPr>
              <a:t>: ahmetgursel@protonmail.com</a:t>
            </a:r>
            <a:endParaRPr lang="tr-TR" dirty="0">
              <a:solidFill>
                <a:schemeClr val="tx1"/>
              </a:solidFill>
            </a:endParaRPr>
          </a:p>
          <a:p>
            <a:r>
              <a:rPr lang="tr-TR" dirty="0">
                <a:solidFill>
                  <a:schemeClr val="tx1"/>
                </a:solidFill>
              </a:rPr>
              <a:t>Tarih                            : </a:t>
            </a:r>
            <a:r>
              <a:rPr lang="tr-TR" dirty="0" smtClean="0">
                <a:solidFill>
                  <a:schemeClr val="tx1"/>
                </a:solidFill>
              </a:rPr>
              <a:t>10/06/2021</a:t>
            </a:r>
            <a:endParaRPr lang="tr-TR" dirty="0">
              <a:solidFill>
                <a:schemeClr val="tx1"/>
              </a:solidFill>
            </a:endParaRPr>
          </a:p>
          <a:p>
            <a:r>
              <a:rPr lang="tr-TR" dirty="0">
                <a:solidFill>
                  <a:schemeClr val="tx1"/>
                </a:solidFill>
              </a:rPr>
              <a:t>Sürüm                         : </a:t>
            </a:r>
            <a:r>
              <a:rPr lang="tr-TR" dirty="0" smtClean="0">
                <a:solidFill>
                  <a:schemeClr val="tx1"/>
                </a:solidFill>
              </a:rPr>
              <a:t>v2</a:t>
            </a:r>
            <a:endParaRPr lang="tr-TR" dirty="0">
              <a:solidFill>
                <a:schemeClr val="tx1"/>
              </a:solidFill>
            </a:endParaRPr>
          </a:p>
          <a:p>
            <a:r>
              <a:rPr lang="tr-TR" dirty="0">
                <a:solidFill>
                  <a:schemeClr val="tx1"/>
                </a:solidFill>
              </a:rPr>
              <a:t>Ders Yürütücüsü        : Doç. Dr. İsmail KIRBAŞ </a:t>
            </a:r>
            <a:endParaRPr lang="en-US" dirty="0">
              <a:solidFill>
                <a:schemeClr val="tx1"/>
              </a:solidFill>
            </a:endParaRPr>
          </a:p>
        </p:txBody>
      </p:sp>
      <p:pic>
        <p:nvPicPr>
          <p:cNvPr id="2056" name="Picture 8" descr="Kurumsal Kimlik | Burdur Mehmet Akif Ersoy Üniversitesi">
            <a:extLst>
              <a:ext uri="{FF2B5EF4-FFF2-40B4-BE49-F238E27FC236}">
                <a16:creationId xmlns:a16="http://schemas.microsoft.com/office/drawing/2014/main" id="{E2792D4B-1016-4ED8-9CF3-B4FFBE7AB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4842154" y="245935"/>
            <a:ext cx="1992144" cy="685387"/>
          </a:xfrm>
          <a:prstGeom prst="rect">
            <a:avLst/>
          </a:prstGeom>
          <a:noFill/>
          <a:extLst>
            <a:ext uri="{909E8E84-426E-40DD-AFC4-6F175D3DCCD1}">
              <a14:hiddenFill xmlns:a14="http://schemas.microsoft.com/office/drawing/2010/main">
                <a:solidFill>
                  <a:srgbClr val="FFFFFF"/>
                </a:solidFill>
              </a14:hiddenFill>
            </a:ext>
          </a:extLst>
        </p:spPr>
      </p:pic>
      <p:sp>
        <p:nvSpPr>
          <p:cNvPr id="10" name="Alt Başlık 2">
            <a:extLst>
              <a:ext uri="{FF2B5EF4-FFF2-40B4-BE49-F238E27FC236}">
                <a16:creationId xmlns:a16="http://schemas.microsoft.com/office/drawing/2014/main" id="{F3FB4516-AA03-4E40-A3E9-4BD1CB9AAD92}"/>
              </a:ext>
            </a:extLst>
          </p:cNvPr>
          <p:cNvSpPr txBox="1">
            <a:spLocks/>
          </p:cNvSpPr>
          <p:nvPr/>
        </p:nvSpPr>
        <p:spPr>
          <a:xfrm>
            <a:off x="3745173" y="1037409"/>
            <a:ext cx="4186106" cy="1126283"/>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tr-TR" b="1" dirty="0">
                <a:ln/>
                <a:solidFill>
                  <a:schemeClr val="accent3"/>
                </a:solidFill>
              </a:rPr>
              <a:t>Nesneye Dayalı Programlama Dersi</a:t>
            </a:r>
            <a:endParaRPr lang="en-US" b="1" dirty="0">
              <a:ln/>
              <a:solidFill>
                <a:schemeClr val="accent3"/>
              </a:solidFill>
            </a:endParaRPr>
          </a:p>
        </p:txBody>
      </p:sp>
      <p:pic>
        <p:nvPicPr>
          <p:cNvPr id="12" name="Resim 11">
            <a:hlinkClick r:id="rId3"/>
            <a:extLst>
              <a:ext uri="{FF2B5EF4-FFF2-40B4-BE49-F238E27FC236}">
                <a16:creationId xmlns:a16="http://schemas.microsoft.com/office/drawing/2014/main" id="{6BDD6285-D7B4-4236-9241-3C7798F7D644}"/>
              </a:ext>
            </a:extLst>
          </p:cNvPr>
          <p:cNvPicPr>
            <a:picLocks noChangeAspect="1"/>
          </p:cNvPicPr>
          <p:nvPr/>
        </p:nvPicPr>
        <p:blipFill>
          <a:blip r:embed="rId4"/>
          <a:stretch>
            <a:fillRect/>
          </a:stretch>
        </p:blipFill>
        <p:spPr>
          <a:xfrm>
            <a:off x="880877" y="-28029"/>
            <a:ext cx="1778435" cy="1633526"/>
          </a:xfrm>
          <a:prstGeom prst="rect">
            <a:avLst/>
          </a:prstGeom>
        </p:spPr>
      </p:pic>
      <p:sp>
        <p:nvSpPr>
          <p:cNvPr id="13" name="Dikdörtgen 12">
            <a:extLst>
              <a:ext uri="{FF2B5EF4-FFF2-40B4-BE49-F238E27FC236}">
                <a16:creationId xmlns:a16="http://schemas.microsoft.com/office/drawing/2014/main" id="{9CA692D3-0526-46AB-B8B6-5B201CEEFBC0}"/>
              </a:ext>
            </a:extLst>
          </p:cNvPr>
          <p:cNvSpPr/>
          <p:nvPr/>
        </p:nvSpPr>
        <p:spPr>
          <a:xfrm>
            <a:off x="490929" y="1405544"/>
            <a:ext cx="2772989" cy="276999"/>
          </a:xfrm>
          <a:prstGeom prst="rect">
            <a:avLst/>
          </a:prstGeom>
          <a:noFill/>
        </p:spPr>
        <p:txBody>
          <a:bodyPr wrap="square" lIns="91440" tIns="45720" rIns="91440" bIns="45720">
            <a:spAutoFit/>
          </a:bodyPr>
          <a:lstStyle/>
          <a:p>
            <a:pPr algn="ctr"/>
            <a:r>
              <a:rPr lang="tr-TR" sz="1200" b="0" cap="none" spc="0" dirty="0">
                <a:ln w="0"/>
                <a:solidFill>
                  <a:schemeClr val="tx1"/>
                </a:solidFill>
                <a:effectLst>
                  <a:outerShdw blurRad="38100" dist="19050" dir="2700000" algn="tl" rotWithShape="0">
                    <a:schemeClr val="dk1">
                      <a:alpha val="40000"/>
                    </a:schemeClr>
                  </a:outerShdw>
                </a:effectLst>
                <a:hlinkClick r:id="rId5"/>
              </a:rPr>
              <a:t>http://youtube.com/bmdersleri</a:t>
            </a:r>
            <a:endParaRPr lang="tr-TR" sz="12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2" descr="Object Oriented Programming: A curated set of resources">
            <a:extLst>
              <a:ext uri="{FF2B5EF4-FFF2-40B4-BE49-F238E27FC236}">
                <a16:creationId xmlns:a16="http://schemas.microsoft.com/office/drawing/2014/main" id="{A7580241-F7E6-4A4F-B885-D5520F1816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570"/>
          <a:stretch/>
        </p:blipFill>
        <p:spPr bwMode="auto">
          <a:xfrm>
            <a:off x="9306374" y="212981"/>
            <a:ext cx="2559953" cy="18224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75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err="1" smtClean="0"/>
              <a:t>Arayüz</a:t>
            </a:r>
            <a:r>
              <a:rPr lang="tr-TR" dirty="0" smtClean="0"/>
              <a:t>(</a:t>
            </a:r>
            <a:r>
              <a:rPr lang="tr-TR" dirty="0" err="1" smtClean="0"/>
              <a:t>Interface</a:t>
            </a:r>
            <a:r>
              <a:rPr lang="tr-TR" dirty="0" smtClean="0"/>
              <a:t>) Kavramı Nedir</a:t>
            </a:r>
            <a:r>
              <a:rPr lang="en-US" dirty="0" smtClean="0"/>
              <a:t>?</a:t>
            </a:r>
            <a:r>
              <a:rPr lang="en-US" dirty="0"/>
              <a:t/>
            </a:r>
            <a:br>
              <a:rPr lang="en-US" dirty="0"/>
            </a:b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5370015" cy="4589387"/>
          </a:xfrm>
        </p:spPr>
        <p:txBody>
          <a:bodyPr>
            <a:normAutofit/>
          </a:bodyPr>
          <a:lstStyle/>
          <a:p>
            <a:pPr algn="just"/>
            <a:r>
              <a:rPr lang="tr-TR" b="1" dirty="0" err="1" smtClean="0"/>
              <a:t>Arayüz</a:t>
            </a:r>
            <a:r>
              <a:rPr lang="tr-TR" b="1" dirty="0" smtClean="0"/>
              <a:t>(</a:t>
            </a:r>
            <a:r>
              <a:rPr lang="tr-TR" b="1" dirty="0" err="1" smtClean="0"/>
              <a:t>interface</a:t>
            </a:r>
            <a:r>
              <a:rPr lang="tr-TR" b="1" dirty="0" smtClean="0"/>
              <a:t>)</a:t>
            </a:r>
            <a:r>
              <a:rPr lang="tr-TR" dirty="0" smtClean="0"/>
              <a:t>, içerisinde sadece kendisinden türetilecek olan </a:t>
            </a:r>
            <a:r>
              <a:rPr lang="tr-TR" b="1" dirty="0" smtClean="0"/>
              <a:t>sınıfların(</a:t>
            </a:r>
            <a:r>
              <a:rPr lang="tr-TR" b="1" dirty="0" err="1" smtClean="0"/>
              <a:t>class</a:t>
            </a:r>
            <a:r>
              <a:rPr lang="tr-TR" b="1" dirty="0" smtClean="0"/>
              <a:t>)</a:t>
            </a:r>
            <a:r>
              <a:rPr lang="tr-TR" dirty="0" smtClean="0"/>
              <a:t> içini dolduracağı metot tanımlarının bulunduğu ve soyutlama yapmamıza olanak sağlayan bir yapıdır. </a:t>
            </a:r>
          </a:p>
          <a:p>
            <a:pPr algn="just"/>
            <a:endParaRPr lang="tr-TR" dirty="0" smtClean="0"/>
          </a:p>
          <a:p>
            <a:pPr algn="just"/>
            <a:r>
              <a:rPr lang="tr-TR" dirty="0" smtClean="0"/>
              <a:t>Microsoft’un sitesindeki tanıma göre; bir arabirim, soyut olmayan bir sınıfın veya yapının uygulanması gereken ilgili işlevler grubu için tanımlar içerir.</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985" y="1744300"/>
            <a:ext cx="5038627" cy="4589387"/>
          </a:xfrm>
          <a:prstGeom prst="rect">
            <a:avLst/>
          </a:prstGeom>
        </p:spPr>
      </p:pic>
    </p:spTree>
    <p:extLst>
      <p:ext uri="{BB962C8B-B14F-4D97-AF65-F5344CB8AC3E}">
        <p14:creationId xmlns:p14="http://schemas.microsoft.com/office/powerpoint/2010/main" val="151015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dissolve">
                                      <p:cBhvr>
                                        <p:cTn id="18"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40404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err="1" smtClean="0"/>
              <a:t>Arayüz</a:t>
            </a:r>
            <a:r>
              <a:rPr lang="tr-TR" dirty="0" smtClean="0"/>
              <a:t>(</a:t>
            </a:r>
            <a:r>
              <a:rPr lang="tr-TR" dirty="0" err="1" smtClean="0"/>
              <a:t>Interface</a:t>
            </a:r>
            <a:r>
              <a:rPr lang="tr-TR" dirty="0" smtClean="0"/>
              <a:t>) Kavramı Nedir</a:t>
            </a:r>
            <a:r>
              <a:rPr lang="en-US" dirty="0" smtClean="0"/>
              <a:t>?</a:t>
            </a:r>
            <a:r>
              <a:rPr lang="en-US" dirty="0"/>
              <a:t/>
            </a:r>
            <a:br>
              <a:rPr lang="en-US" dirty="0"/>
            </a:b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5370015" cy="4589387"/>
          </a:xfrm>
        </p:spPr>
        <p:txBody>
          <a:bodyPr>
            <a:normAutofit/>
          </a:bodyPr>
          <a:lstStyle/>
          <a:p>
            <a:pPr algn="just"/>
            <a:r>
              <a:rPr lang="tr-TR" dirty="0" err="1"/>
              <a:t>Arayüzler</a:t>
            </a:r>
            <a:r>
              <a:rPr lang="tr-TR" dirty="0"/>
              <a:t> başka bir </a:t>
            </a:r>
            <a:r>
              <a:rPr lang="tr-TR" dirty="0" err="1"/>
              <a:t>arayüzden</a:t>
            </a:r>
            <a:r>
              <a:rPr lang="tr-TR" dirty="0"/>
              <a:t> </a:t>
            </a:r>
            <a:r>
              <a:rPr lang="tr-TR" b="1" dirty="0"/>
              <a:t>kalıtım(</a:t>
            </a:r>
            <a:r>
              <a:rPr lang="tr-TR" b="1" dirty="0" err="1"/>
              <a:t>inherit</a:t>
            </a:r>
            <a:r>
              <a:rPr lang="tr-TR" b="1" dirty="0"/>
              <a:t>)</a:t>
            </a:r>
            <a:r>
              <a:rPr lang="tr-TR" dirty="0"/>
              <a:t> alabilirler</a:t>
            </a:r>
            <a:r>
              <a:rPr lang="tr-TR" dirty="0" smtClean="0"/>
              <a:t>.</a:t>
            </a:r>
          </a:p>
          <a:p>
            <a:pPr algn="just"/>
            <a:endParaRPr lang="tr-TR" dirty="0"/>
          </a:p>
          <a:p>
            <a:pPr algn="just"/>
            <a:r>
              <a:rPr lang="tr-TR" dirty="0"/>
              <a:t>İsimlendirme kuralı olarak ilk harf genellikle </a:t>
            </a:r>
            <a:r>
              <a:rPr lang="tr-TR" b="1" dirty="0"/>
              <a:t>‘I’ </a:t>
            </a:r>
            <a:r>
              <a:rPr lang="tr-TR" dirty="0"/>
              <a:t>şeklindedir. Örneğin </a:t>
            </a:r>
            <a:r>
              <a:rPr lang="tr-TR" b="1" dirty="0"/>
              <a:t>‘</a:t>
            </a:r>
            <a:r>
              <a:rPr lang="tr-TR" b="1" dirty="0" err="1"/>
              <a:t>IOgrenci</a:t>
            </a:r>
            <a:r>
              <a:rPr lang="tr-TR" b="1" dirty="0"/>
              <a:t>’, ‘</a:t>
            </a:r>
            <a:r>
              <a:rPr lang="tr-TR" b="1" dirty="0" err="1"/>
              <a:t>IUniversite</a:t>
            </a:r>
            <a:r>
              <a:rPr lang="tr-TR" b="1" dirty="0"/>
              <a:t>’ </a:t>
            </a:r>
            <a:r>
              <a:rPr lang="tr-TR" dirty="0"/>
              <a:t>gibi isimlendirilerek kullanılır. </a:t>
            </a:r>
            <a:endParaRPr lang="tr-TR" dirty="0" smtClean="0"/>
          </a:p>
          <a:p>
            <a:pPr algn="just"/>
            <a:endParaRPr lang="tr-TR" dirty="0"/>
          </a:p>
          <a:p>
            <a:pPr algn="just"/>
            <a:r>
              <a:rPr lang="tr-TR" dirty="0"/>
              <a:t>C# kodlamaya yeni başlayanlar tarafından sıklıkla </a:t>
            </a:r>
            <a:r>
              <a:rPr lang="tr-TR" b="1" dirty="0"/>
              <a:t>soyut sınıflar </a:t>
            </a:r>
            <a:r>
              <a:rPr lang="tr-TR" b="1" dirty="0" smtClean="0"/>
              <a:t>(</a:t>
            </a:r>
            <a:r>
              <a:rPr lang="tr-TR" b="1" dirty="0" err="1" smtClean="0"/>
              <a:t>abstract</a:t>
            </a:r>
            <a:r>
              <a:rPr lang="tr-TR" b="1" dirty="0" smtClean="0"/>
              <a:t> </a:t>
            </a:r>
            <a:r>
              <a:rPr lang="tr-TR" b="1" dirty="0" err="1" smtClean="0"/>
              <a:t>class</a:t>
            </a:r>
            <a:r>
              <a:rPr lang="tr-TR" b="1" dirty="0" smtClean="0"/>
              <a:t>) </a:t>
            </a:r>
            <a:r>
              <a:rPr lang="tr-TR" dirty="0"/>
              <a:t>ile karıştırılmaktadır.</a:t>
            </a:r>
          </a:p>
          <a:p>
            <a:pPr algn="just"/>
            <a:endParaRPr lang="tr-TR"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986" y="1744299"/>
            <a:ext cx="5038626" cy="4589387"/>
          </a:xfrm>
          <a:prstGeom prst="rect">
            <a:avLst/>
          </a:prstGeom>
        </p:spPr>
      </p:pic>
    </p:spTree>
    <p:extLst>
      <p:ext uri="{BB962C8B-B14F-4D97-AF65-F5344CB8AC3E}">
        <p14:creationId xmlns:p14="http://schemas.microsoft.com/office/powerpoint/2010/main" val="328797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9"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40404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err="1" smtClean="0"/>
              <a:t>Arayüz</a:t>
            </a:r>
            <a:r>
              <a:rPr lang="tr-TR" dirty="0" smtClean="0"/>
              <a:t>(</a:t>
            </a:r>
            <a:r>
              <a:rPr lang="tr-TR" dirty="0" err="1" smtClean="0"/>
              <a:t>Interface</a:t>
            </a:r>
            <a:r>
              <a:rPr lang="tr-TR" dirty="0" smtClean="0"/>
              <a:t>) Kavramı Nedir</a:t>
            </a:r>
            <a:r>
              <a:rPr lang="en-US" dirty="0" smtClean="0"/>
              <a:t>?</a:t>
            </a:r>
            <a:r>
              <a:rPr lang="en-US" dirty="0"/>
              <a:t/>
            </a:r>
            <a:br>
              <a:rPr lang="en-US" dirty="0"/>
            </a:b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5370015" cy="4589387"/>
          </a:xfrm>
        </p:spPr>
        <p:txBody>
          <a:bodyPr>
            <a:normAutofit/>
          </a:bodyPr>
          <a:lstStyle/>
          <a:p>
            <a:pPr algn="just"/>
            <a:r>
              <a:rPr lang="tr-TR" dirty="0" err="1"/>
              <a:t>Arayüzler</a:t>
            </a:r>
            <a:r>
              <a:rPr lang="tr-TR" dirty="0"/>
              <a:t> </a:t>
            </a:r>
            <a:r>
              <a:rPr lang="tr-TR" dirty="0" err="1"/>
              <a:t>yazılımsal</a:t>
            </a:r>
            <a:r>
              <a:rPr lang="tr-TR" dirty="0"/>
              <a:t> olarak sınıflara rehber görevi görür ve sınıfların o operasyonu imzalamasını zorunlu hale getirir.</a:t>
            </a:r>
          </a:p>
          <a:p>
            <a:pPr algn="just"/>
            <a:endParaRPr lang="tr-TR" dirty="0"/>
          </a:p>
          <a:p>
            <a:pPr algn="just"/>
            <a:r>
              <a:rPr lang="tr-TR" dirty="0"/>
              <a:t>Birden fazla </a:t>
            </a:r>
            <a:r>
              <a:rPr lang="tr-TR" dirty="0" err="1"/>
              <a:t>arayüz</a:t>
            </a:r>
            <a:r>
              <a:rPr lang="tr-TR" dirty="0"/>
              <a:t> kullanarak yeni sınıflar türetilebilir.</a:t>
            </a:r>
          </a:p>
          <a:p>
            <a:pPr algn="just"/>
            <a:endParaRPr lang="tr-TR" dirty="0"/>
          </a:p>
          <a:p>
            <a:pPr algn="just"/>
            <a:r>
              <a:rPr lang="tr-TR" dirty="0" err="1"/>
              <a:t>Arayüzler</a:t>
            </a:r>
            <a:r>
              <a:rPr lang="tr-TR" dirty="0"/>
              <a:t>, sınıflara yetenek kazandırdıkları için içerisinde kod bloğu bulundurmaz yalnızca tanımlamalara izin verir. Kodlar rehberlik edilen sınıflarda oluşturulur.</a:t>
            </a:r>
          </a:p>
          <a:p>
            <a:pPr algn="just"/>
            <a:endParaRPr lang="tr-TR"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985" y="1295059"/>
            <a:ext cx="5038628" cy="5038628"/>
          </a:xfrm>
          <a:prstGeom prst="rect">
            <a:avLst/>
          </a:prstGeom>
        </p:spPr>
      </p:pic>
    </p:spTree>
    <p:extLst>
      <p:ext uri="{BB962C8B-B14F-4D97-AF65-F5344CB8AC3E}">
        <p14:creationId xmlns:p14="http://schemas.microsoft.com/office/powerpoint/2010/main" val="76713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9"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40404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a:t>Soyut Sınıf(</a:t>
            </a:r>
            <a:r>
              <a:rPr lang="tr-TR" dirty="0" err="1"/>
              <a:t>Abstract</a:t>
            </a:r>
            <a:r>
              <a:rPr lang="tr-TR" dirty="0"/>
              <a:t> Class) Kavramı Nedir?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5370015" cy="4589387"/>
          </a:xfrm>
        </p:spPr>
        <p:txBody>
          <a:bodyPr>
            <a:normAutofit/>
          </a:bodyPr>
          <a:lstStyle/>
          <a:p>
            <a:pPr algn="just"/>
            <a:r>
              <a:rPr lang="tr-TR" dirty="0" smtClean="0"/>
              <a:t>Tamamen </a:t>
            </a:r>
            <a:r>
              <a:rPr lang="tr-TR" dirty="0"/>
              <a:t>kalıtım amaçlı kullanılacak temel sınıflar oluştururken </a:t>
            </a:r>
            <a:r>
              <a:rPr lang="tr-TR" b="1" dirty="0" err="1"/>
              <a:t>abstract</a:t>
            </a:r>
            <a:r>
              <a:rPr lang="tr-TR" dirty="0"/>
              <a:t> anahtar sözcüğü kullanılır. </a:t>
            </a:r>
            <a:endParaRPr lang="tr-TR" dirty="0" smtClean="0"/>
          </a:p>
          <a:p>
            <a:pPr algn="just"/>
            <a:endParaRPr lang="tr-TR" dirty="0"/>
          </a:p>
          <a:p>
            <a:pPr algn="just"/>
            <a:r>
              <a:rPr lang="tr-TR" dirty="0" smtClean="0"/>
              <a:t>Daha </a:t>
            </a:r>
            <a:r>
              <a:rPr lang="tr-TR" dirty="0"/>
              <a:t>anlaşılabilir olması için </a:t>
            </a:r>
            <a:r>
              <a:rPr lang="tr-TR" dirty="0" smtClean="0"/>
              <a:t>yanda </a:t>
            </a:r>
            <a:r>
              <a:rPr lang="tr-TR" dirty="0"/>
              <a:t>örnek bir kod bloğu verilmiştir. Soyut sınıfların, </a:t>
            </a:r>
            <a:r>
              <a:rPr lang="tr-TR" dirty="0" err="1"/>
              <a:t>arayüz</a:t>
            </a:r>
            <a:r>
              <a:rPr lang="tr-TR" dirty="0"/>
              <a:t> kavramıyla bazı ortak yönleri ve farklılıkları vardır.</a:t>
            </a:r>
          </a:p>
          <a:p>
            <a:pPr algn="just"/>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14" name="Resim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985" y="1744298"/>
            <a:ext cx="5038627" cy="4589389"/>
          </a:xfrm>
          <a:prstGeom prst="rect">
            <a:avLst/>
          </a:prstGeom>
        </p:spPr>
      </p:pic>
    </p:spTree>
    <p:extLst>
      <p:ext uri="{BB962C8B-B14F-4D97-AF65-F5344CB8AC3E}">
        <p14:creationId xmlns:p14="http://schemas.microsoft.com/office/powerpoint/2010/main" val="176681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dissolve">
                                      <p:cBhvr>
                                        <p:cTn id="14"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9"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40404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err="1"/>
              <a:t>Arayüz</a:t>
            </a:r>
            <a:r>
              <a:rPr lang="tr-TR" dirty="0"/>
              <a:t> ve Soyut Sınıf Farkları Nelerdir?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5370015" cy="4589387"/>
          </a:xfrm>
        </p:spPr>
        <p:txBody>
          <a:bodyPr>
            <a:normAutofit/>
          </a:bodyPr>
          <a:lstStyle/>
          <a:p>
            <a:pPr algn="just"/>
            <a:r>
              <a:rPr lang="tr-TR" dirty="0" err="1"/>
              <a:t>Arayüz</a:t>
            </a:r>
            <a:r>
              <a:rPr lang="tr-TR" dirty="0"/>
              <a:t> kullanımında sadece metot bildirimi yapılabilirken, soyut sınıf kullanımında hem metot bildirimi yapılabilir hem de metot tanımlanabilir</a:t>
            </a:r>
            <a:r>
              <a:rPr lang="tr-TR" dirty="0" smtClean="0"/>
              <a:t>.</a:t>
            </a:r>
          </a:p>
          <a:p>
            <a:pPr algn="just"/>
            <a:endParaRPr lang="tr-TR" dirty="0"/>
          </a:p>
          <a:p>
            <a:pPr algn="just"/>
            <a:r>
              <a:rPr lang="tr-TR" dirty="0"/>
              <a:t>Bir sınıfa sadece bir tane soyut sınıf kalıtım edilebilir ancak aynı sınıfa birden fazla </a:t>
            </a:r>
            <a:r>
              <a:rPr lang="tr-TR" dirty="0" err="1"/>
              <a:t>arayüz</a:t>
            </a:r>
            <a:r>
              <a:rPr lang="tr-TR" dirty="0"/>
              <a:t> dahil edilebilir. </a:t>
            </a:r>
            <a:endParaRPr lang="tr-TR" dirty="0" smtClean="0"/>
          </a:p>
          <a:p>
            <a:pPr algn="just"/>
            <a:endParaRPr lang="tr-TR"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984" y="1744294"/>
            <a:ext cx="5038628" cy="4589392"/>
          </a:xfrm>
          <a:prstGeom prst="rect">
            <a:avLst/>
          </a:prstGeom>
        </p:spPr>
      </p:pic>
    </p:spTree>
    <p:extLst>
      <p:ext uri="{BB962C8B-B14F-4D97-AF65-F5344CB8AC3E}">
        <p14:creationId xmlns:p14="http://schemas.microsoft.com/office/powerpoint/2010/main" val="227752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dissolve">
                                      <p:cBhvr>
                                        <p:cTn id="18"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40404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err="1"/>
              <a:t>Arayüz</a:t>
            </a:r>
            <a:r>
              <a:rPr lang="tr-TR" dirty="0"/>
              <a:t> ve Soyut Sınıf Farkları Nelerdir?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5370015" cy="4589387"/>
          </a:xfrm>
        </p:spPr>
        <p:txBody>
          <a:bodyPr>
            <a:normAutofit/>
          </a:bodyPr>
          <a:lstStyle/>
          <a:p>
            <a:pPr algn="just"/>
            <a:r>
              <a:rPr lang="tr-TR" dirty="0"/>
              <a:t>Soyut sınıflar </a:t>
            </a:r>
            <a:r>
              <a:rPr lang="tr-TR" b="1" dirty="0" err="1"/>
              <a:t>public</a:t>
            </a:r>
            <a:r>
              <a:rPr lang="tr-TR" b="1" dirty="0"/>
              <a:t>, </a:t>
            </a:r>
            <a:r>
              <a:rPr lang="tr-TR" b="1" dirty="0" err="1"/>
              <a:t>private</a:t>
            </a:r>
            <a:r>
              <a:rPr lang="tr-TR" b="1" dirty="0"/>
              <a:t>, </a:t>
            </a:r>
            <a:r>
              <a:rPr lang="tr-TR" b="1" dirty="0" err="1"/>
              <a:t>protected</a:t>
            </a:r>
            <a:r>
              <a:rPr lang="tr-TR" dirty="0"/>
              <a:t> gibi </a:t>
            </a:r>
            <a:r>
              <a:rPr lang="tr-TR" b="1" dirty="0"/>
              <a:t>erişim belirleyicisi(</a:t>
            </a:r>
            <a:r>
              <a:rPr lang="tr-TR" b="1" dirty="0" err="1"/>
              <a:t>access</a:t>
            </a:r>
            <a:r>
              <a:rPr lang="tr-TR" b="1" dirty="0"/>
              <a:t> </a:t>
            </a:r>
            <a:r>
              <a:rPr lang="tr-TR" b="1" dirty="0" err="1"/>
              <a:t>modifier</a:t>
            </a:r>
            <a:r>
              <a:rPr lang="tr-TR" b="1" dirty="0"/>
              <a:t>) </a:t>
            </a:r>
            <a:r>
              <a:rPr lang="tr-TR" dirty="0"/>
              <a:t>içerebilir ancak </a:t>
            </a:r>
            <a:r>
              <a:rPr lang="tr-TR" dirty="0" err="1"/>
              <a:t>arayüzde</a:t>
            </a:r>
            <a:r>
              <a:rPr lang="tr-TR" dirty="0"/>
              <a:t> tanımlanan her metot varsayılan olarak </a:t>
            </a:r>
            <a:r>
              <a:rPr lang="tr-TR" b="1" dirty="0" err="1"/>
              <a:t>public</a:t>
            </a:r>
            <a:r>
              <a:rPr lang="tr-TR" dirty="0"/>
              <a:t> kabul edilir.</a:t>
            </a:r>
          </a:p>
          <a:p>
            <a:pPr algn="just"/>
            <a:endParaRPr lang="tr-TR" dirty="0"/>
          </a:p>
          <a:p>
            <a:pPr algn="just"/>
            <a:r>
              <a:rPr lang="tr-TR" dirty="0"/>
              <a:t>Soyut sınıflar metot imzaları veya </a:t>
            </a:r>
            <a:r>
              <a:rPr lang="tr-TR" dirty="0" err="1"/>
              <a:t>implementasyonları</a:t>
            </a:r>
            <a:r>
              <a:rPr lang="tr-TR" dirty="0"/>
              <a:t> içerebilir fakat </a:t>
            </a:r>
            <a:r>
              <a:rPr lang="tr-TR" dirty="0" err="1"/>
              <a:t>arayüzler</a:t>
            </a:r>
            <a:r>
              <a:rPr lang="tr-TR" dirty="0"/>
              <a:t> yalnızca metot imzalarını içerebilir.</a:t>
            </a:r>
          </a:p>
          <a:p>
            <a:pPr algn="just"/>
            <a:endParaRPr lang="tr-TR" dirty="0"/>
          </a:p>
          <a:p>
            <a:pPr algn="just"/>
            <a:r>
              <a:rPr lang="tr-TR" dirty="0"/>
              <a:t>Soyut sınıflara, diğer sınıf ve </a:t>
            </a:r>
            <a:r>
              <a:rPr lang="tr-TR" dirty="0" err="1"/>
              <a:t>arayüzler</a:t>
            </a:r>
            <a:r>
              <a:rPr lang="tr-TR" dirty="0"/>
              <a:t> kalıtım yoluyla geçirilebilir fakat </a:t>
            </a:r>
            <a:r>
              <a:rPr lang="tr-TR" dirty="0" err="1"/>
              <a:t>arayüzlere</a:t>
            </a:r>
            <a:r>
              <a:rPr lang="tr-TR" dirty="0"/>
              <a:t> yine farklı </a:t>
            </a:r>
            <a:r>
              <a:rPr lang="tr-TR" dirty="0" err="1"/>
              <a:t>arayüzler</a:t>
            </a:r>
            <a:r>
              <a:rPr lang="tr-TR" dirty="0"/>
              <a:t> haricinde herhangi bir yapı kalıtım yoluyla geçirilemez.</a:t>
            </a:r>
          </a:p>
          <a:p>
            <a:pPr algn="just"/>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984" y="1744294"/>
            <a:ext cx="5038628" cy="4589392"/>
          </a:xfrm>
          <a:prstGeom prst="rect">
            <a:avLst/>
          </a:prstGeom>
        </p:spPr>
      </p:pic>
    </p:spTree>
    <p:extLst>
      <p:ext uri="{BB962C8B-B14F-4D97-AF65-F5344CB8AC3E}">
        <p14:creationId xmlns:p14="http://schemas.microsoft.com/office/powerpoint/2010/main" val="313080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40404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err="1"/>
              <a:t>Arayüz</a:t>
            </a:r>
            <a:r>
              <a:rPr lang="tr-TR" dirty="0"/>
              <a:t> ve Soyut Sınıf Farkları Nelerdir?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5370015" cy="4589387"/>
          </a:xfrm>
        </p:spPr>
        <p:txBody>
          <a:bodyPr>
            <a:normAutofit/>
          </a:bodyPr>
          <a:lstStyle/>
          <a:p>
            <a:pPr algn="just"/>
            <a:r>
              <a:rPr lang="tr-TR" dirty="0" err="1"/>
              <a:t>Arayüz</a:t>
            </a:r>
            <a:r>
              <a:rPr lang="tr-TR" dirty="0"/>
              <a:t> içerisinde boş metotlar tanımlanabilir ama soyut sınıflarda hem boş metotlar tanımlanabilir hem de içi dolu metotlar tanımlanabilir.</a:t>
            </a:r>
          </a:p>
          <a:p>
            <a:pPr algn="just"/>
            <a:endParaRPr lang="tr-TR" dirty="0"/>
          </a:p>
          <a:p>
            <a:pPr algn="just"/>
            <a:r>
              <a:rPr lang="tr-TR" dirty="0" err="1" smtClean="0"/>
              <a:t>Arayüzler</a:t>
            </a:r>
            <a:r>
              <a:rPr lang="tr-TR" dirty="0"/>
              <a:t>, sınıflara yetenek kazandırdıkları için içerisinde kod bloğu bulundurmaz yalnızca tanımlamalara izin verir. Kodlar rehberlik edilen sınıflarda oluşturulur.</a:t>
            </a:r>
          </a:p>
          <a:p>
            <a:pPr algn="just"/>
            <a:endParaRPr lang="tr-TR" dirty="0"/>
          </a:p>
          <a:p>
            <a:pPr algn="just"/>
            <a:endParaRPr lang="tr-TR" dirty="0"/>
          </a:p>
          <a:p>
            <a:pPr algn="just"/>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984" y="1744294"/>
            <a:ext cx="5038628" cy="4589392"/>
          </a:xfrm>
          <a:prstGeom prst="rect">
            <a:avLst/>
          </a:prstGeom>
        </p:spPr>
      </p:pic>
    </p:spTree>
    <p:extLst>
      <p:ext uri="{BB962C8B-B14F-4D97-AF65-F5344CB8AC3E}">
        <p14:creationId xmlns:p14="http://schemas.microsoft.com/office/powerpoint/2010/main" val="310000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40404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uman">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13869</TotalTime>
  <Words>945</Words>
  <Application>Microsoft Office PowerPoint</Application>
  <PresentationFormat>Geniş ekran</PresentationFormat>
  <Paragraphs>123</Paragraphs>
  <Slides>21</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21</vt:i4>
      </vt:variant>
    </vt:vector>
  </HeadingPairs>
  <TitlesOfParts>
    <vt:vector size="26" baseType="lpstr">
      <vt:lpstr>Arial</vt:lpstr>
      <vt:lpstr>Calibri</vt:lpstr>
      <vt:lpstr>Century Gothic</vt:lpstr>
      <vt:lpstr>Wingdings 3</vt:lpstr>
      <vt:lpstr>Duman</vt:lpstr>
      <vt:lpstr>C#’da Arayüz(Interface) Kullanımı</vt:lpstr>
      <vt:lpstr>İçindekiler</vt:lpstr>
      <vt:lpstr>Arayüz(Interface) Kavramı Nedir? </vt:lpstr>
      <vt:lpstr>Arayüz(Interface) Kavramı Nedir? </vt:lpstr>
      <vt:lpstr>Arayüz(Interface) Kavramı Nedir? </vt:lpstr>
      <vt:lpstr>Soyut Sınıf(Abstract Class) Kavramı Nedir?</vt:lpstr>
      <vt:lpstr>Arayüz ve Soyut Sınıf Farkları Nelerdir?</vt:lpstr>
      <vt:lpstr>Arayüz ve Soyut Sınıf Farkları Nelerdir?</vt:lpstr>
      <vt:lpstr>Arayüz ve Soyut Sınıf Farkları Nelerdir?</vt:lpstr>
      <vt:lpstr>Arayüz ve Soyut Sınıf Farkları Nelerdir?</vt:lpstr>
      <vt:lpstr>Arayüz ve Soyut Sınıf Farkları Nelerdir?</vt:lpstr>
      <vt:lpstr>Arayüz Örnek Uygulama - 1</vt:lpstr>
      <vt:lpstr>Arayüz Örnek Uygulama - 1</vt:lpstr>
      <vt:lpstr>Arayüz Örnek Uygulama - 1</vt:lpstr>
      <vt:lpstr>Arayüz Örnek Uygulama - 1</vt:lpstr>
      <vt:lpstr>Arayüz Örnek Uygulama - 2</vt:lpstr>
      <vt:lpstr>Sonuç</vt:lpstr>
      <vt:lpstr>Sonuç</vt:lpstr>
      <vt:lpstr>Sonuç</vt:lpstr>
      <vt:lpstr>Kaynaklar</vt:lpstr>
      <vt:lpstr>İlginiz için 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Soyutlama Nedir?</dc:title>
  <dc:creator>İsmail KIRBAŞ</dc:creator>
  <cp:lastModifiedBy>Ahmet GürseL</cp:lastModifiedBy>
  <cp:revision>197</cp:revision>
  <dcterms:created xsi:type="dcterms:W3CDTF">2020-04-15T07:57:29Z</dcterms:created>
  <dcterms:modified xsi:type="dcterms:W3CDTF">2021-06-10T11:33:21Z</dcterms:modified>
</cp:coreProperties>
</file>